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317"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15"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F13B7-FC58-48EA-8AA5-D67CBD653AB0}"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9DB71-D306-42F1-939A-1E091B39B13C}" type="slidenum">
              <a:rPr lang="tr-TR" smtClean="0"/>
              <a:t>‹#›</a:t>
            </a:fld>
            <a:endParaRPr lang="tr-TR"/>
          </a:p>
        </p:txBody>
      </p:sp>
    </p:spTree>
    <p:extLst>
      <p:ext uri="{BB962C8B-B14F-4D97-AF65-F5344CB8AC3E}">
        <p14:creationId xmlns:p14="http://schemas.microsoft.com/office/powerpoint/2010/main" val="333299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04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150BC740-BC05-4A9F-80DC-D47522699883}"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459DB71-D306-42F1-939A-1E091B39B13C}" type="slidenum">
              <a:rPr lang="tr-TR" smtClean="0"/>
              <a:t>40</a:t>
            </a:fld>
            <a:endParaRPr lang="tr-TR"/>
          </a:p>
        </p:txBody>
      </p:sp>
    </p:spTree>
    <p:extLst>
      <p:ext uri="{BB962C8B-B14F-4D97-AF65-F5344CB8AC3E}">
        <p14:creationId xmlns:p14="http://schemas.microsoft.com/office/powerpoint/2010/main" val="379804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ADF5963-5D3B-43E6-BDDC-57E75BC643E9}"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17502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DF5963-5D3B-43E6-BDDC-57E75BC643E9}"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365361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DF5963-5D3B-43E6-BDDC-57E75BC643E9}"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63731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C1AF8921-B6BC-4050-961B-A7B5D99257C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1C44C14D-E9E6-43B9-99E7-22BFBCC6D8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68389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C179BD0-F41A-485E-98FD-BFB49CDD3E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7939F-0113-4BDB-8368-29C89DAD210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03816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A7AB49E0-E9CC-47C9-BD78-254D62DB355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42B04C6-72CE-4C5E-AA00-B3C9E782B24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901869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AB6B04C-2C1D-4357-AB9D-8A5E1053123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3CEA247E-16D0-4342-9398-8DB4B00C246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09686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BF0527C-4DEF-403E-A656-C4FB61624E3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73423F42-0488-475D-94D4-2A264CACCB8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177345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87F4B8EF-91E5-4A53-863E-9799D09B0B7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1DB652D-904A-4C55-B94C-92B44A29D78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821229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59A4BB-71AE-4268-9CED-B150BEDB793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F9D18FC9-5225-49DF-B035-A96DC441EC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22146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54C19AC-EB8D-49DC-B151-ADABA8446D9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F6DEFD6-298C-47BA-A977-866F69FF8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76426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DF5963-5D3B-43E6-BDDC-57E75BC643E9}"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349929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65114381-1C10-4175-8983-E9FD3F28B01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6392946-227C-490E-8D2A-21848C4079F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77236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9D3BB2-79D1-4D1D-8253-3AD6A215BB3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16388E-6C98-4BDF-870E-092F9F3186F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730833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921A4D3-FCDF-4531-9FA0-89A6820C1F2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00B8C-7493-49EC-8876-B86B5DF9581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80041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ADF5963-5D3B-43E6-BDDC-57E75BC643E9}"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398076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ADF5963-5D3B-43E6-BDDC-57E75BC643E9}"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146491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ADF5963-5D3B-43E6-BDDC-57E75BC643E9}"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284789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ADF5963-5D3B-43E6-BDDC-57E75BC643E9}"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315774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ADF5963-5D3B-43E6-BDDC-57E75BC643E9}"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288868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ADF5963-5D3B-43E6-BDDC-57E75BC643E9}"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299233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ADF5963-5D3B-43E6-BDDC-57E75BC643E9}"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CEAD9B-6214-4561-A3C3-B8DB950B8810}" type="slidenum">
              <a:rPr lang="tr-TR" smtClean="0"/>
              <a:t>‹#›</a:t>
            </a:fld>
            <a:endParaRPr lang="tr-TR"/>
          </a:p>
        </p:txBody>
      </p:sp>
    </p:spTree>
    <p:extLst>
      <p:ext uri="{BB962C8B-B14F-4D97-AF65-F5344CB8AC3E}">
        <p14:creationId xmlns:p14="http://schemas.microsoft.com/office/powerpoint/2010/main" val="316081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F5963-5D3B-43E6-BDDC-57E75BC643E9}" type="datetimeFigureOut">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EAD9B-6214-4561-A3C3-B8DB950B8810}" type="slidenum">
              <a:rPr lang="tr-TR" smtClean="0"/>
              <a:t>‹#›</a:t>
            </a:fld>
            <a:endParaRPr lang="tr-TR"/>
          </a:p>
        </p:txBody>
      </p:sp>
    </p:spTree>
    <p:extLst>
      <p:ext uri="{BB962C8B-B14F-4D97-AF65-F5344CB8AC3E}">
        <p14:creationId xmlns:p14="http://schemas.microsoft.com/office/powerpoint/2010/main" val="3160840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E5858EFE-63CA-481E-8253-FE27B5F5B18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69E18B00-3704-4A3C-8761-07ABA6EBEF5C}"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605477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9699"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9707" name="Metin kutusu 4"/>
          <p:cNvSpPr txBox="1">
            <a:spLocks noChangeArrowheads="1"/>
          </p:cNvSpPr>
          <p:nvPr/>
        </p:nvSpPr>
        <p:spPr bwMode="auto">
          <a:xfrm>
            <a:off x="2948926" y="2768600"/>
            <a:ext cx="34763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MESLEKİ GELİŞİM</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(İŞ KURMA VE GELİŞTİRME</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Caner </a:t>
            </a:r>
            <a:r>
              <a:rPr lang="tr-TR" altLang="tr-TR" sz="1800" b="1" dirty="0" smtClean="0">
                <a:solidFill>
                  <a:prstClr val="black"/>
                </a:solidFill>
                <a:latin typeface="Times New Roman" pitchFamily="18" charset="0"/>
                <a:cs typeface="Times New Roman" pitchFamily="18" charset="0"/>
              </a:rPr>
              <a:t>BULUT</a:t>
            </a:r>
            <a:endParaRPr lang="tr-TR" altLang="tr-TR" sz="1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16024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İŞ KURMA / İşletmenin Yasal Kuruluş İşlemleri </a:t>
            </a:r>
            <a:endParaRPr lang="tr-TR" sz="3200" b="1" dirty="0"/>
          </a:p>
        </p:txBody>
      </p:sp>
      <p:sp>
        <p:nvSpPr>
          <p:cNvPr id="3" name="İçerik Yer Tutucusu 2"/>
          <p:cNvSpPr>
            <a:spLocks noGrp="1"/>
          </p:cNvSpPr>
          <p:nvPr>
            <p:ph idx="1"/>
          </p:nvPr>
        </p:nvSpPr>
        <p:spPr/>
        <p:txBody>
          <a:bodyPr>
            <a:normAutofit/>
          </a:bodyPr>
          <a:lstStyle/>
          <a:p>
            <a:r>
              <a:rPr lang="tr-TR" sz="2800" b="1" dirty="0" smtClean="0"/>
              <a:t>Belediyeye </a:t>
            </a:r>
            <a:r>
              <a:rPr lang="tr-TR" sz="2800" b="1" dirty="0"/>
              <a:t>Karşı Sorumlulukları </a:t>
            </a:r>
            <a:endParaRPr lang="tr-TR" sz="2800" dirty="0"/>
          </a:p>
          <a:p>
            <a:r>
              <a:rPr lang="tr-TR" sz="2800" dirty="0"/>
              <a:t>Belediye Gelirleri Kanunu’na göre belediye sınırları içinde faaliyet gösteren tacirlerin belediyeye karşı sorumlulukları; </a:t>
            </a:r>
          </a:p>
          <a:p>
            <a:r>
              <a:rPr lang="tr-TR" sz="2800" dirty="0" smtClean="0"/>
              <a:t> </a:t>
            </a:r>
            <a:r>
              <a:rPr lang="tr-TR" sz="2800" dirty="0"/>
              <a:t>İş yeri açma, çalışma ruhsatı alma ve çeşitli harçları ödeme </a:t>
            </a:r>
          </a:p>
          <a:p>
            <a:r>
              <a:rPr lang="sv-SE" sz="2800" dirty="0" smtClean="0"/>
              <a:t> </a:t>
            </a:r>
            <a:r>
              <a:rPr lang="sv-SE" sz="2800" dirty="0"/>
              <a:t>İlan ve reklam vergisi ödeme </a:t>
            </a:r>
          </a:p>
          <a:p>
            <a:r>
              <a:rPr lang="tr-TR" sz="2800" dirty="0" smtClean="0"/>
              <a:t> </a:t>
            </a:r>
            <a:r>
              <a:rPr lang="tr-TR" sz="2800" dirty="0"/>
              <a:t>Çevre temizlik vergisi ödeme </a:t>
            </a:r>
          </a:p>
          <a:p>
            <a:endParaRPr lang="tr-TR" sz="2800" dirty="0"/>
          </a:p>
        </p:txBody>
      </p:sp>
    </p:spTree>
    <p:extLst>
      <p:ext uri="{BB962C8B-B14F-4D97-AF65-F5344CB8AC3E}">
        <p14:creationId xmlns:p14="http://schemas.microsoft.com/office/powerpoint/2010/main" val="2807520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lgn="just">
              <a:buNone/>
            </a:pPr>
            <a:r>
              <a:rPr lang="tr-TR" sz="2800" i="1" dirty="0" smtClean="0"/>
              <a:t>    İş </a:t>
            </a:r>
            <a:r>
              <a:rPr lang="tr-TR" sz="2800" i="1" dirty="0"/>
              <a:t>yeri açma ve çalışma ruhsatı almak için </a:t>
            </a:r>
            <a:r>
              <a:rPr lang="tr-TR" sz="2800" i="1" dirty="0" smtClean="0"/>
              <a:t>   düzenlenen </a:t>
            </a:r>
            <a:r>
              <a:rPr lang="tr-TR" sz="2800" i="1" dirty="0"/>
              <a:t>başvurma formuna şu belgeler eklenir;</a:t>
            </a:r>
            <a:r>
              <a:rPr lang="tr-TR" sz="2800" dirty="0"/>
              <a:t> </a:t>
            </a:r>
          </a:p>
          <a:p>
            <a:pPr algn="just"/>
            <a:r>
              <a:rPr lang="tr-TR" sz="2800" dirty="0" smtClean="0"/>
              <a:t> </a:t>
            </a:r>
            <a:r>
              <a:rPr lang="tr-TR" sz="2800" dirty="0"/>
              <a:t>Vergi levhası </a:t>
            </a:r>
          </a:p>
          <a:p>
            <a:pPr algn="just"/>
            <a:r>
              <a:rPr lang="tr-TR" sz="2800" dirty="0" smtClean="0"/>
              <a:t> </a:t>
            </a:r>
            <a:r>
              <a:rPr lang="tr-TR" sz="2800" dirty="0"/>
              <a:t>Kira sözleşmesi-tapu sureti </a:t>
            </a:r>
          </a:p>
          <a:p>
            <a:pPr algn="just"/>
            <a:r>
              <a:rPr lang="tr-TR" sz="2800" dirty="0" smtClean="0"/>
              <a:t> </a:t>
            </a:r>
            <a:r>
              <a:rPr lang="tr-TR" sz="2800" dirty="0"/>
              <a:t>Çevre temizlik vergisinin ödendiğine ilişkin makbuz </a:t>
            </a:r>
          </a:p>
          <a:p>
            <a:pPr algn="just"/>
            <a:r>
              <a:rPr lang="tr-TR" sz="2800" dirty="0" smtClean="0"/>
              <a:t> </a:t>
            </a:r>
            <a:r>
              <a:rPr lang="tr-TR" sz="2800" dirty="0"/>
              <a:t>Sicil tasdiknamesi veya ticaret odası sicil kaydı </a:t>
            </a:r>
          </a:p>
          <a:p>
            <a:pPr algn="just"/>
            <a:r>
              <a:rPr lang="tr-TR" sz="2800" dirty="0" smtClean="0"/>
              <a:t> </a:t>
            </a:r>
            <a:r>
              <a:rPr lang="tr-TR" sz="2800" dirty="0"/>
              <a:t>İlan ve reklam vergi kaydı yazısı </a:t>
            </a:r>
          </a:p>
          <a:p>
            <a:pPr algn="just"/>
            <a:r>
              <a:rPr lang="tr-TR" sz="2800" dirty="0" smtClean="0"/>
              <a:t> </a:t>
            </a:r>
            <a:r>
              <a:rPr lang="tr-TR" sz="2800" dirty="0"/>
              <a:t>Ticaret sicili gazetesi </a:t>
            </a:r>
          </a:p>
          <a:p>
            <a:pPr algn="just"/>
            <a:r>
              <a:rPr lang="tr-TR" sz="2800" dirty="0" smtClean="0"/>
              <a:t> </a:t>
            </a:r>
            <a:r>
              <a:rPr lang="tr-TR" sz="2800" dirty="0"/>
              <a:t>İmza sirküleri </a:t>
            </a:r>
          </a:p>
          <a:p>
            <a:pPr algn="just"/>
            <a:endParaRPr lang="tr-TR" sz="2800" dirty="0"/>
          </a:p>
        </p:txBody>
      </p:sp>
      <p:sp>
        <p:nvSpPr>
          <p:cNvPr id="4" name="Başlık 1"/>
          <p:cNvSpPr>
            <a:spLocks noGrp="1"/>
          </p:cNvSpPr>
          <p:nvPr>
            <p:ph type="title"/>
          </p:nvPr>
        </p:nvSpPr>
        <p:spPr/>
        <p:txBody>
          <a:bodyPr>
            <a:noAutofit/>
          </a:bodyPr>
          <a:lstStyle/>
          <a:p>
            <a:r>
              <a:rPr lang="tr-TR" sz="3200" b="1" dirty="0" smtClean="0"/>
              <a:t>İŞ KURMA / İşletmenin Yasal Kuruluş İşlemleri </a:t>
            </a:r>
            <a:endParaRPr lang="tr-TR" sz="3200" b="1" dirty="0"/>
          </a:p>
        </p:txBody>
      </p:sp>
    </p:spTree>
    <p:extLst>
      <p:ext uri="{BB962C8B-B14F-4D97-AF65-F5344CB8AC3E}">
        <p14:creationId xmlns:p14="http://schemas.microsoft.com/office/powerpoint/2010/main" val="2002003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1138138"/>
          </a:xfrm>
        </p:spPr>
        <p:txBody>
          <a:bodyPr>
            <a:normAutofit/>
          </a:bodyPr>
          <a:lstStyle/>
          <a:p>
            <a:r>
              <a:rPr lang="tr-TR" sz="3200" b="1" dirty="0" smtClean="0"/>
              <a:t>İŞ KURMA /  Kullanılan </a:t>
            </a:r>
            <a:r>
              <a:rPr lang="tr-TR" sz="3200" b="1" dirty="0"/>
              <a:t>Belgeler </a:t>
            </a:r>
          </a:p>
        </p:txBody>
      </p:sp>
      <p:sp>
        <p:nvSpPr>
          <p:cNvPr id="4" name="İçerik Yer Tutucusu 3"/>
          <p:cNvSpPr>
            <a:spLocks noGrp="1"/>
          </p:cNvSpPr>
          <p:nvPr>
            <p:ph sz="half" idx="1"/>
          </p:nvPr>
        </p:nvSpPr>
        <p:spPr>
          <a:xfrm>
            <a:off x="457200" y="1600200"/>
            <a:ext cx="1810544" cy="4525963"/>
          </a:xfrm>
        </p:spPr>
        <p:txBody>
          <a:bodyPr/>
          <a:lstStyle/>
          <a:p>
            <a:pPr marL="0" indent="0">
              <a:buNone/>
            </a:pPr>
            <a:endParaRPr lang="tr-TR" dirty="0" smtClean="0"/>
          </a:p>
          <a:p>
            <a:pPr marL="0" indent="0">
              <a:buNone/>
            </a:pPr>
            <a:endParaRPr lang="tr-TR" b="1" dirty="0"/>
          </a:p>
          <a:p>
            <a:pPr marL="0" indent="0">
              <a:buNone/>
            </a:pPr>
            <a:endParaRPr lang="tr-TR" b="1" dirty="0" smtClean="0"/>
          </a:p>
          <a:p>
            <a:pPr marL="0" indent="0">
              <a:buNone/>
            </a:pPr>
            <a:r>
              <a:rPr lang="tr-TR" b="1" dirty="0"/>
              <a:t> </a:t>
            </a:r>
            <a:r>
              <a:rPr lang="tr-TR" b="1" dirty="0" smtClean="0"/>
              <a:t>  Fatura </a:t>
            </a:r>
            <a:endParaRPr lang="tr-TR" dirty="0"/>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033" y="1340768"/>
            <a:ext cx="4896544"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682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dirty="0"/>
          </a:p>
          <a:p>
            <a:pPr marL="0" indent="0">
              <a:buNone/>
            </a:pPr>
            <a:endParaRPr lang="tr-TR" b="1" dirty="0" smtClean="0"/>
          </a:p>
          <a:p>
            <a:pPr marL="0" indent="0">
              <a:buNone/>
            </a:pPr>
            <a:endParaRPr lang="tr-TR" b="1" dirty="0"/>
          </a:p>
          <a:p>
            <a:pPr marL="0" indent="0">
              <a:buNone/>
            </a:pPr>
            <a:r>
              <a:rPr lang="tr-TR" b="1" dirty="0" smtClean="0"/>
              <a:t>  Sevk </a:t>
            </a:r>
            <a:r>
              <a:rPr lang="tr-TR" b="1" dirty="0"/>
              <a:t>İrsaliyesi </a:t>
            </a:r>
            <a:endParaRPr lang="tr-TR" dirty="0"/>
          </a:p>
          <a:p>
            <a:endParaRPr lang="tr-TR" dirty="0"/>
          </a:p>
        </p:txBody>
      </p:sp>
      <p:sp>
        <p:nvSpPr>
          <p:cNvPr id="5" name="Başlık 1"/>
          <p:cNvSpPr>
            <a:spLocks noGrp="1"/>
          </p:cNvSpPr>
          <p:nvPr>
            <p:ph type="title"/>
          </p:nvPr>
        </p:nvSpPr>
        <p:spPr/>
        <p:txBody>
          <a:bodyPr>
            <a:normAutofit/>
          </a:bodyPr>
          <a:lstStyle/>
          <a:p>
            <a:r>
              <a:rPr lang="tr-TR" sz="3200" b="1" dirty="0" smtClean="0"/>
              <a:t>İŞ KURMA /  Kullanılan </a:t>
            </a:r>
            <a:r>
              <a:rPr lang="tr-TR" sz="3200" b="1" dirty="0"/>
              <a:t>Belgeler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412776"/>
            <a:ext cx="477125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563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 </a:t>
            </a:r>
            <a:r>
              <a:rPr lang="tr-TR" dirty="0"/>
              <a:t/>
            </a:r>
            <a:br>
              <a:rPr lang="tr-TR" dirty="0"/>
            </a:br>
            <a:endParaRPr lang="tr-TR" dirty="0"/>
          </a:p>
        </p:txBody>
      </p:sp>
      <p:sp>
        <p:nvSpPr>
          <p:cNvPr id="3" name="İçerik Yer Tutucusu 2"/>
          <p:cNvSpPr>
            <a:spLocks noGrp="1"/>
          </p:cNvSpPr>
          <p:nvPr>
            <p:ph sz="half" idx="1"/>
          </p:nvPr>
        </p:nvSpPr>
        <p:spPr/>
        <p:txBody>
          <a:bodyPr/>
          <a:lstStyle/>
          <a:p>
            <a:endParaRPr lang="tr-TR" dirty="0"/>
          </a:p>
          <a:p>
            <a:r>
              <a:rPr lang="tr-TR" b="1" dirty="0" err="1"/>
              <a:t>İrsaliyeli</a:t>
            </a:r>
            <a:r>
              <a:rPr lang="tr-TR" b="1" dirty="0"/>
              <a:t> Fatura </a:t>
            </a:r>
            <a:endParaRPr lang="tr-TR" dirty="0"/>
          </a:p>
          <a:p>
            <a:endParaRPr lang="tr-TR" dirty="0"/>
          </a:p>
        </p:txBody>
      </p:sp>
      <p:sp>
        <p:nvSpPr>
          <p:cNvPr id="5" name="Başlık 1"/>
          <p:cNvSpPr txBox="1">
            <a:spLocks/>
          </p:cNvSpPr>
          <p:nvPr/>
        </p:nvSpPr>
        <p:spPr>
          <a:xfrm>
            <a:off x="609600" y="44624"/>
            <a:ext cx="7490792" cy="5715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İŞ KURMA /  Kullanılan Belgeler </a:t>
            </a:r>
            <a:endParaRPr lang="tr-TR"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911" y="616124"/>
            <a:ext cx="4680520" cy="598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419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dirty="0"/>
          </a:p>
          <a:p>
            <a:pPr marL="0" indent="0">
              <a:buNone/>
            </a:pPr>
            <a:endParaRPr lang="tr-TR" b="1" dirty="0" smtClean="0"/>
          </a:p>
          <a:p>
            <a:pPr marL="0" indent="0">
              <a:buNone/>
            </a:pPr>
            <a:endParaRPr lang="tr-TR" b="1" dirty="0"/>
          </a:p>
          <a:p>
            <a:pPr marL="0" indent="0">
              <a:buNone/>
            </a:pPr>
            <a:r>
              <a:rPr lang="tr-TR" b="1" dirty="0" smtClean="0"/>
              <a:t>Perakende </a:t>
            </a:r>
            <a:r>
              <a:rPr lang="tr-TR" b="1" dirty="0"/>
              <a:t>Satış Belgeleri </a:t>
            </a:r>
            <a:endParaRPr lang="tr-TR" dirty="0"/>
          </a:p>
          <a:p>
            <a:endParaRPr lang="tr-TR" dirty="0"/>
          </a:p>
        </p:txBody>
      </p:sp>
      <p:sp>
        <p:nvSpPr>
          <p:cNvPr id="5" name="Başlık 1"/>
          <p:cNvSpPr>
            <a:spLocks noGrp="1"/>
          </p:cNvSpPr>
          <p:nvPr>
            <p:ph type="title"/>
          </p:nvPr>
        </p:nvSpPr>
        <p:spPr/>
        <p:txBody>
          <a:bodyPr>
            <a:normAutofit/>
          </a:bodyPr>
          <a:lstStyle/>
          <a:p>
            <a:r>
              <a:rPr lang="tr-TR" sz="3200" b="1" dirty="0" smtClean="0"/>
              <a:t>İŞ KURMA /  Kullanılan </a:t>
            </a:r>
            <a:r>
              <a:rPr lang="tr-TR" sz="3200" b="1" dirty="0"/>
              <a:t>Belgeler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12776"/>
            <a:ext cx="3981450" cy="459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605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600200"/>
            <a:ext cx="2746648" cy="4525963"/>
          </a:xfrm>
        </p:spPr>
        <p:txBody>
          <a:bodyPr/>
          <a:lstStyle/>
          <a:p>
            <a:endParaRPr lang="tr-TR" dirty="0"/>
          </a:p>
          <a:p>
            <a:r>
              <a:rPr lang="tr-TR" b="1" dirty="0"/>
              <a:t>Gider Pusulası </a:t>
            </a:r>
            <a:endParaRPr lang="tr-TR" dirty="0"/>
          </a:p>
          <a:p>
            <a:endParaRPr lang="tr-TR" dirty="0"/>
          </a:p>
        </p:txBody>
      </p:sp>
      <p:sp>
        <p:nvSpPr>
          <p:cNvPr id="5" name="Başlık 1"/>
          <p:cNvSpPr>
            <a:spLocks noGrp="1"/>
          </p:cNvSpPr>
          <p:nvPr>
            <p:ph type="title"/>
          </p:nvPr>
        </p:nvSpPr>
        <p:spPr>
          <a:xfrm>
            <a:off x="457200" y="44624"/>
            <a:ext cx="7643192" cy="778098"/>
          </a:xfrm>
        </p:spPr>
        <p:txBody>
          <a:bodyPr>
            <a:normAutofit/>
          </a:bodyPr>
          <a:lstStyle/>
          <a:p>
            <a:r>
              <a:rPr lang="tr-TR" sz="3200" b="1" dirty="0" smtClean="0"/>
              <a:t>İŞ KURMA /  Kullanılan </a:t>
            </a:r>
            <a:r>
              <a:rPr lang="tr-TR" sz="3200" b="1" dirty="0"/>
              <a:t>Belgeler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764704"/>
            <a:ext cx="543381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634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dirty="0"/>
          </a:p>
          <a:p>
            <a:pPr marL="0" indent="0">
              <a:buNone/>
            </a:pPr>
            <a:r>
              <a:rPr lang="tr-TR" b="1" dirty="0"/>
              <a:t>Müstahsil Makbuzu </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764704"/>
            <a:ext cx="464820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1"/>
          <p:cNvSpPr>
            <a:spLocks noGrp="1"/>
          </p:cNvSpPr>
          <p:nvPr>
            <p:ph type="title"/>
          </p:nvPr>
        </p:nvSpPr>
        <p:spPr>
          <a:xfrm>
            <a:off x="457200" y="-27384"/>
            <a:ext cx="8258944" cy="562074"/>
          </a:xfrm>
        </p:spPr>
        <p:txBody>
          <a:bodyPr>
            <a:normAutofit fontScale="90000"/>
          </a:bodyPr>
          <a:lstStyle/>
          <a:p>
            <a:r>
              <a:rPr lang="tr-TR" sz="3200" b="1" dirty="0" smtClean="0"/>
              <a:t>İŞ KURMA /  Kullanılan </a:t>
            </a:r>
            <a:r>
              <a:rPr lang="tr-TR" sz="3200" b="1" dirty="0"/>
              <a:t>Belgeler </a:t>
            </a:r>
          </a:p>
        </p:txBody>
      </p:sp>
    </p:spTree>
    <p:extLst>
      <p:ext uri="{BB962C8B-B14F-4D97-AF65-F5344CB8AC3E}">
        <p14:creationId xmlns:p14="http://schemas.microsoft.com/office/powerpoint/2010/main" val="140663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dirty="0"/>
          </a:p>
          <a:p>
            <a:pPr marL="0" indent="0">
              <a:buNone/>
            </a:pPr>
            <a:r>
              <a:rPr lang="tr-TR" b="1" dirty="0"/>
              <a:t>Serbest Meslek Makbuzu </a:t>
            </a:r>
            <a:endParaRPr lang="tr-TR" dirty="0"/>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764704"/>
            <a:ext cx="523875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1"/>
          <p:cNvSpPr>
            <a:spLocks noGrp="1"/>
          </p:cNvSpPr>
          <p:nvPr>
            <p:ph type="title"/>
          </p:nvPr>
        </p:nvSpPr>
        <p:spPr>
          <a:xfrm>
            <a:off x="457200" y="44624"/>
            <a:ext cx="8003232" cy="850106"/>
          </a:xfrm>
        </p:spPr>
        <p:txBody>
          <a:bodyPr>
            <a:normAutofit/>
          </a:bodyPr>
          <a:lstStyle/>
          <a:p>
            <a:r>
              <a:rPr lang="tr-TR" sz="3200" b="1" dirty="0" smtClean="0"/>
              <a:t>İŞ KURMA /  Kullanılan </a:t>
            </a:r>
            <a:r>
              <a:rPr lang="tr-TR" sz="3200" b="1" dirty="0"/>
              <a:t>Belgeler </a:t>
            </a:r>
          </a:p>
        </p:txBody>
      </p:sp>
    </p:spTree>
    <p:extLst>
      <p:ext uri="{BB962C8B-B14F-4D97-AF65-F5344CB8AC3E}">
        <p14:creationId xmlns:p14="http://schemas.microsoft.com/office/powerpoint/2010/main" val="1127534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dirty="0"/>
          </a:p>
          <a:p>
            <a:pPr marL="0" indent="0">
              <a:buNone/>
            </a:pPr>
            <a:endParaRPr lang="tr-TR" b="1" dirty="0" smtClean="0"/>
          </a:p>
          <a:p>
            <a:pPr marL="0" indent="0">
              <a:buNone/>
            </a:pPr>
            <a:endParaRPr lang="tr-TR" b="1" dirty="0"/>
          </a:p>
          <a:p>
            <a:pPr marL="0" indent="0">
              <a:buNone/>
            </a:pPr>
            <a:r>
              <a:rPr lang="tr-TR" b="1" dirty="0" smtClean="0"/>
              <a:t>   Bono </a:t>
            </a:r>
            <a:endParaRPr lang="tr-TR" dirty="0"/>
          </a:p>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6768752" cy="397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1"/>
          <p:cNvSpPr>
            <a:spLocks noGrp="1"/>
          </p:cNvSpPr>
          <p:nvPr>
            <p:ph type="title"/>
          </p:nvPr>
        </p:nvSpPr>
        <p:spPr/>
        <p:txBody>
          <a:bodyPr>
            <a:normAutofit/>
          </a:bodyPr>
          <a:lstStyle/>
          <a:p>
            <a:r>
              <a:rPr lang="tr-TR" sz="3200" b="1" dirty="0" smtClean="0"/>
              <a:t>İŞ KURMA /  Kullanılan </a:t>
            </a:r>
            <a:r>
              <a:rPr lang="tr-TR" sz="3200" b="1" dirty="0"/>
              <a:t>Belgeler </a:t>
            </a:r>
          </a:p>
        </p:txBody>
      </p:sp>
    </p:spTree>
    <p:extLst>
      <p:ext uri="{BB962C8B-B14F-4D97-AF65-F5344CB8AC3E}">
        <p14:creationId xmlns:p14="http://schemas.microsoft.com/office/powerpoint/2010/main" val="3000128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 </a:t>
            </a:r>
            <a:r>
              <a:rPr lang="tr-TR" b="1" dirty="0"/>
              <a:t>İŞ KURMA VE GELİŞTİRME </a:t>
            </a:r>
            <a:endParaRPr lang="tr-TR" dirty="0"/>
          </a:p>
        </p:txBody>
      </p:sp>
      <p:sp>
        <p:nvSpPr>
          <p:cNvPr id="4" name="İçerik Yer Tutucusu 3"/>
          <p:cNvSpPr>
            <a:spLocks noGrp="1"/>
          </p:cNvSpPr>
          <p:nvPr>
            <p:ph sz="half"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b="1" dirty="0" smtClean="0"/>
              <a:t>KONULAR</a:t>
            </a:r>
            <a:endParaRPr lang="tr-TR" b="1" dirty="0"/>
          </a:p>
        </p:txBody>
      </p:sp>
      <p:sp>
        <p:nvSpPr>
          <p:cNvPr id="5" name="İçerik Yer Tutucusu 4"/>
          <p:cNvSpPr>
            <a:spLocks noGrp="1"/>
          </p:cNvSpPr>
          <p:nvPr>
            <p:ph sz="half" idx="2"/>
          </p:nvPr>
        </p:nvSpPr>
        <p:spPr>
          <a:xfrm>
            <a:off x="3779912" y="1600200"/>
            <a:ext cx="4906888" cy="4525963"/>
          </a:xfrm>
        </p:spPr>
        <p:txBody>
          <a:bodyPr/>
          <a:lstStyle/>
          <a:p>
            <a:pPr marL="0" indent="0">
              <a:buNone/>
            </a:pPr>
            <a:endParaRPr lang="tr-TR" dirty="0" smtClean="0"/>
          </a:p>
          <a:p>
            <a:pPr marL="0" indent="0">
              <a:buNone/>
            </a:pPr>
            <a:endParaRPr lang="tr-TR" dirty="0"/>
          </a:p>
          <a:p>
            <a:pPr marL="0" indent="0">
              <a:buNone/>
            </a:pPr>
            <a:r>
              <a:rPr lang="tr-TR" dirty="0" smtClean="0"/>
              <a:t>1</a:t>
            </a:r>
            <a:r>
              <a:rPr lang="tr-TR" dirty="0"/>
              <a:t>. İŞ KURMA </a:t>
            </a:r>
            <a:endParaRPr lang="tr-TR" dirty="0" smtClean="0"/>
          </a:p>
          <a:p>
            <a:pPr marL="0" indent="0">
              <a:buNone/>
            </a:pPr>
            <a:r>
              <a:rPr lang="tr-TR" dirty="0" smtClean="0"/>
              <a:t>2. YÖNETİM VE ORGANİZASYON </a:t>
            </a:r>
          </a:p>
          <a:p>
            <a:pPr marL="0" indent="0">
              <a:buNone/>
            </a:pPr>
            <a:r>
              <a:rPr lang="tr-TR" dirty="0"/>
              <a:t>3. İŞLETMEYİ GELİŞTİRMEK </a:t>
            </a:r>
          </a:p>
        </p:txBody>
      </p:sp>
    </p:spTree>
    <p:extLst>
      <p:ext uri="{BB962C8B-B14F-4D97-AF65-F5344CB8AC3E}">
        <p14:creationId xmlns:p14="http://schemas.microsoft.com/office/powerpoint/2010/main" val="176114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dirty="0"/>
          </a:p>
          <a:p>
            <a:pPr marL="0" indent="0">
              <a:buNone/>
            </a:pPr>
            <a:r>
              <a:rPr lang="tr-TR" b="1" dirty="0"/>
              <a:t>Poliçe </a:t>
            </a:r>
            <a:endParaRPr lang="tr-TR" dirty="0"/>
          </a:p>
          <a:p>
            <a:endParaRPr lang="tr-TR" dirty="0"/>
          </a:p>
        </p:txBody>
      </p:sp>
      <p:sp>
        <p:nvSpPr>
          <p:cNvPr id="5" name="Başlık 1"/>
          <p:cNvSpPr>
            <a:spLocks noGrp="1"/>
          </p:cNvSpPr>
          <p:nvPr>
            <p:ph type="title"/>
          </p:nvPr>
        </p:nvSpPr>
        <p:spPr/>
        <p:txBody>
          <a:bodyPr>
            <a:normAutofit/>
          </a:bodyPr>
          <a:lstStyle/>
          <a:p>
            <a:r>
              <a:rPr lang="tr-TR" sz="3200" b="1" dirty="0" smtClean="0"/>
              <a:t>İŞ KURMA /  Kullanılan </a:t>
            </a:r>
            <a:r>
              <a:rPr lang="tr-TR" sz="3200" b="1" dirty="0"/>
              <a:t>Belgeler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38463"/>
            <a:ext cx="633670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071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dirty="0"/>
          </a:p>
          <a:p>
            <a:pPr marL="0" indent="0">
              <a:buNone/>
            </a:pPr>
            <a:endParaRPr lang="tr-TR" b="1" dirty="0" smtClean="0"/>
          </a:p>
          <a:p>
            <a:pPr marL="0" indent="0">
              <a:buNone/>
            </a:pPr>
            <a:endParaRPr lang="tr-TR" b="1" dirty="0"/>
          </a:p>
          <a:p>
            <a:pPr marL="0" indent="0">
              <a:buNone/>
            </a:pPr>
            <a:r>
              <a:rPr lang="tr-TR" b="1" dirty="0" smtClean="0"/>
              <a:t>    </a:t>
            </a:r>
          </a:p>
          <a:p>
            <a:pPr marL="0" indent="0">
              <a:buNone/>
            </a:pPr>
            <a:r>
              <a:rPr lang="tr-TR" b="1" dirty="0" smtClean="0"/>
              <a:t>Çek </a:t>
            </a:r>
            <a:endParaRPr lang="tr-TR" dirty="0"/>
          </a:p>
        </p:txBody>
      </p:sp>
      <p:sp>
        <p:nvSpPr>
          <p:cNvPr id="5" name="Başlık 1"/>
          <p:cNvSpPr>
            <a:spLocks noGrp="1"/>
          </p:cNvSpPr>
          <p:nvPr>
            <p:ph type="title"/>
          </p:nvPr>
        </p:nvSpPr>
        <p:spPr/>
        <p:txBody>
          <a:bodyPr>
            <a:normAutofit/>
          </a:bodyPr>
          <a:lstStyle/>
          <a:p>
            <a:r>
              <a:rPr lang="tr-TR" sz="3200" b="1" dirty="0" smtClean="0"/>
              <a:t>İŞ KURMA /  Kullanılan </a:t>
            </a:r>
            <a:r>
              <a:rPr lang="tr-TR" sz="3200" b="1" dirty="0"/>
              <a:t>Belgeler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64904"/>
            <a:ext cx="6883524"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047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dirty="0"/>
          </a:p>
          <a:p>
            <a:pPr marL="0" indent="0">
              <a:buNone/>
            </a:pPr>
            <a:endParaRPr lang="tr-TR" b="1" dirty="0" smtClean="0"/>
          </a:p>
          <a:p>
            <a:pPr marL="0" indent="0">
              <a:buNone/>
            </a:pPr>
            <a:endParaRPr lang="tr-TR" b="1" dirty="0"/>
          </a:p>
          <a:p>
            <a:pPr marL="0" indent="0">
              <a:buNone/>
            </a:pPr>
            <a:r>
              <a:rPr lang="tr-TR" b="1" dirty="0" smtClean="0"/>
              <a:t> Hisse </a:t>
            </a:r>
            <a:r>
              <a:rPr lang="tr-TR" b="1" dirty="0"/>
              <a:t>Senedi </a:t>
            </a:r>
            <a:endParaRPr lang="tr-TR" dirty="0"/>
          </a:p>
          <a:p>
            <a:endParaRPr lang="tr-TR" dirty="0"/>
          </a:p>
        </p:txBody>
      </p:sp>
      <p:sp>
        <p:nvSpPr>
          <p:cNvPr id="5" name="Başlık 1"/>
          <p:cNvSpPr>
            <a:spLocks noGrp="1"/>
          </p:cNvSpPr>
          <p:nvPr>
            <p:ph type="title"/>
          </p:nvPr>
        </p:nvSpPr>
        <p:spPr/>
        <p:txBody>
          <a:bodyPr>
            <a:normAutofit/>
          </a:bodyPr>
          <a:lstStyle/>
          <a:p>
            <a:r>
              <a:rPr lang="tr-TR" sz="3200" b="1" dirty="0" smtClean="0"/>
              <a:t>İŞ KURMA /  Kullanılan </a:t>
            </a:r>
            <a:r>
              <a:rPr lang="tr-TR" sz="3200" b="1" dirty="0"/>
              <a:t>Belgeler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96752"/>
            <a:ext cx="4516735" cy="520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825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dirty="0"/>
          </a:p>
          <a:p>
            <a:pPr marL="0" indent="0">
              <a:buNone/>
            </a:pPr>
            <a:endParaRPr lang="tr-TR" b="1" dirty="0" smtClean="0"/>
          </a:p>
          <a:p>
            <a:pPr marL="0" indent="0">
              <a:buNone/>
            </a:pPr>
            <a:endParaRPr lang="tr-TR" b="1" dirty="0"/>
          </a:p>
          <a:p>
            <a:pPr marL="0" indent="0">
              <a:buNone/>
            </a:pPr>
            <a:r>
              <a:rPr lang="tr-TR" b="1" dirty="0" smtClean="0"/>
              <a:t>  Tahvil </a:t>
            </a:r>
            <a:endParaRPr lang="tr-TR" dirty="0"/>
          </a:p>
        </p:txBody>
      </p:sp>
      <p:sp>
        <p:nvSpPr>
          <p:cNvPr id="5" name="Başlık 1"/>
          <p:cNvSpPr>
            <a:spLocks noGrp="1"/>
          </p:cNvSpPr>
          <p:nvPr>
            <p:ph type="title"/>
          </p:nvPr>
        </p:nvSpPr>
        <p:spPr/>
        <p:txBody>
          <a:bodyPr>
            <a:normAutofit/>
          </a:bodyPr>
          <a:lstStyle/>
          <a:p>
            <a:r>
              <a:rPr lang="tr-TR" sz="3200" b="1" dirty="0" smtClean="0"/>
              <a:t>İŞ KURMA /  Kullanılan </a:t>
            </a:r>
            <a:r>
              <a:rPr lang="tr-TR" sz="3200" b="1" dirty="0"/>
              <a:t>Belgeler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268760"/>
            <a:ext cx="482453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799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a:bodyPr>
          <a:lstStyle/>
          <a:p>
            <a:r>
              <a:rPr lang="tr-TR" sz="3200" b="1" dirty="0" smtClean="0"/>
              <a:t>İŞ KURMA / İş </a:t>
            </a:r>
            <a:r>
              <a:rPr lang="tr-TR" sz="3200" b="1" dirty="0"/>
              <a:t>Yeri Donanım İşlemleri </a:t>
            </a:r>
            <a:endParaRPr lang="tr-TR" sz="3200" dirty="0"/>
          </a:p>
        </p:txBody>
      </p:sp>
      <p:sp>
        <p:nvSpPr>
          <p:cNvPr id="6" name="İçerik Yer Tutucusu 5"/>
          <p:cNvSpPr>
            <a:spLocks noGrp="1"/>
          </p:cNvSpPr>
          <p:nvPr>
            <p:ph idx="1"/>
          </p:nvPr>
        </p:nvSpPr>
        <p:spPr/>
        <p:txBody>
          <a:bodyPr>
            <a:normAutofit/>
          </a:bodyPr>
          <a:lstStyle/>
          <a:p>
            <a:pPr marL="0" indent="0" algn="just">
              <a:buNone/>
            </a:pPr>
            <a:r>
              <a:rPr lang="tr-TR" sz="2800" dirty="0"/>
              <a:t>Girişimcilerini işletmelerin kuruluş yerlerini belirlemelerinden sonra üzerinde yoğunlaşmaları gereken nokta iş yerlerinin kurulması ve kullanıma sokulması için hazırlaması gereken teknik ve idarî donanımdır.</a:t>
            </a:r>
          </a:p>
        </p:txBody>
      </p:sp>
    </p:spTree>
    <p:extLst>
      <p:ext uri="{BB962C8B-B14F-4D97-AF65-F5344CB8AC3E}">
        <p14:creationId xmlns:p14="http://schemas.microsoft.com/office/powerpoint/2010/main" val="4066707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Wingdings" pitchFamily="2" charset="2"/>
              <a:buChar char="Ø"/>
            </a:pPr>
            <a:endParaRPr lang="tr-TR" dirty="0" smtClean="0"/>
          </a:p>
          <a:p>
            <a:pPr>
              <a:buFont typeface="Wingdings" pitchFamily="2" charset="2"/>
              <a:buChar char="Ø"/>
            </a:pPr>
            <a:endParaRPr lang="tr-TR" dirty="0"/>
          </a:p>
          <a:p>
            <a:pPr>
              <a:buFont typeface="Wingdings" pitchFamily="2" charset="2"/>
              <a:buChar char="Ø"/>
            </a:pPr>
            <a:r>
              <a:rPr lang="tr-TR" dirty="0" smtClean="0"/>
              <a:t>Üretilecek </a:t>
            </a:r>
            <a:r>
              <a:rPr lang="tr-TR" dirty="0"/>
              <a:t>Mamule Göre </a:t>
            </a:r>
            <a:r>
              <a:rPr lang="tr-TR" dirty="0" smtClean="0"/>
              <a:t>Düzenleme</a:t>
            </a:r>
          </a:p>
          <a:p>
            <a:pPr>
              <a:buFont typeface="Wingdings" pitchFamily="2" charset="2"/>
              <a:buChar char="Ø"/>
            </a:pPr>
            <a:r>
              <a:rPr lang="tr-TR" dirty="0"/>
              <a:t>Üretime Göre Düzenleme </a:t>
            </a:r>
            <a:endParaRPr lang="tr-TR" dirty="0" smtClean="0"/>
          </a:p>
          <a:p>
            <a:pPr>
              <a:buFont typeface="Wingdings" pitchFamily="2" charset="2"/>
              <a:buChar char="Ø"/>
            </a:pPr>
            <a:r>
              <a:rPr lang="tr-TR" dirty="0"/>
              <a:t>Sabit Durumlu Düzenleme </a:t>
            </a:r>
          </a:p>
        </p:txBody>
      </p:sp>
      <p:sp>
        <p:nvSpPr>
          <p:cNvPr id="4" name="Başlık 4"/>
          <p:cNvSpPr>
            <a:spLocks noGrp="1"/>
          </p:cNvSpPr>
          <p:nvPr>
            <p:ph type="title"/>
          </p:nvPr>
        </p:nvSpPr>
        <p:spPr/>
        <p:txBody>
          <a:bodyPr>
            <a:normAutofit/>
          </a:bodyPr>
          <a:lstStyle/>
          <a:p>
            <a:r>
              <a:rPr lang="tr-TR" sz="3200" b="1" dirty="0" smtClean="0"/>
              <a:t>İŞ KURMA / İş </a:t>
            </a:r>
            <a:r>
              <a:rPr lang="tr-TR" sz="3200" b="1" dirty="0"/>
              <a:t>Yeri Donanım İşlemleri </a:t>
            </a:r>
            <a:endParaRPr lang="tr-TR" sz="3200" dirty="0"/>
          </a:p>
        </p:txBody>
      </p:sp>
    </p:spTree>
    <p:extLst>
      <p:ext uri="{BB962C8B-B14F-4D97-AF65-F5344CB8AC3E}">
        <p14:creationId xmlns:p14="http://schemas.microsoft.com/office/powerpoint/2010/main" val="1490372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İŞ KURMA / Personel </a:t>
            </a:r>
            <a:r>
              <a:rPr lang="tr-TR" sz="3200" b="1" dirty="0"/>
              <a:t>İşlemleri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Eleman temini, işletmede çalışan tüm kişileri içine almaktadır. İşletmeler değişik kaynaklardan topladıkları adaylar arasından, boş kadronun ve işin özelliklerine göre en uygun olanı adayın seçilebilmesi için bazı işlemlerin yapılması gerekir. Girişimciler, işletmenin amaçlarına uygun en iyi elemanları belirlemeye çalışırken adaylar, girecekleri işletmeye ve işi değerlendirerek işe girme kararına gözden geçirirler.</a:t>
            </a:r>
          </a:p>
        </p:txBody>
      </p:sp>
    </p:spTree>
    <p:extLst>
      <p:ext uri="{BB962C8B-B14F-4D97-AF65-F5344CB8AC3E}">
        <p14:creationId xmlns:p14="http://schemas.microsoft.com/office/powerpoint/2010/main" val="809638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616624"/>
          </a:xfrm>
        </p:spPr>
        <p:txBody>
          <a:bodyPr>
            <a:normAutofit fontScale="85000" lnSpcReduction="20000"/>
          </a:bodyPr>
          <a:lstStyle/>
          <a:p>
            <a:pPr marL="0" indent="0" algn="just">
              <a:buNone/>
            </a:pPr>
            <a:r>
              <a:rPr lang="tr-TR" i="1" dirty="0" smtClean="0"/>
              <a:t>Adaylar arasından </a:t>
            </a:r>
            <a:r>
              <a:rPr lang="tr-TR" i="1" dirty="0"/>
              <a:t>seçim işletmelere göre farklılık gösterse de şu şekilde </a:t>
            </a:r>
            <a:r>
              <a:rPr lang="tr-TR" i="1" dirty="0" smtClean="0"/>
              <a:t>yapılır;  </a:t>
            </a:r>
          </a:p>
          <a:p>
            <a:pPr algn="just"/>
            <a:r>
              <a:rPr lang="tr-TR" dirty="0" smtClean="0"/>
              <a:t>Adayın </a:t>
            </a:r>
            <a:r>
              <a:rPr lang="tr-TR" dirty="0"/>
              <a:t>kabul edilmesi </a:t>
            </a:r>
          </a:p>
          <a:p>
            <a:pPr algn="just"/>
            <a:r>
              <a:rPr lang="tr-TR" dirty="0" smtClean="0"/>
              <a:t> </a:t>
            </a:r>
            <a:r>
              <a:rPr lang="tr-TR" dirty="0"/>
              <a:t>İlk görüşme </a:t>
            </a:r>
          </a:p>
          <a:p>
            <a:pPr algn="just"/>
            <a:r>
              <a:rPr lang="tr-TR" dirty="0" smtClean="0"/>
              <a:t> </a:t>
            </a:r>
            <a:r>
              <a:rPr lang="tr-TR" dirty="0"/>
              <a:t>İş istek formlarının doldurulması </a:t>
            </a:r>
          </a:p>
          <a:p>
            <a:pPr algn="just"/>
            <a:r>
              <a:rPr lang="tr-TR" dirty="0" smtClean="0"/>
              <a:t> </a:t>
            </a:r>
            <a:r>
              <a:rPr lang="tr-TR" dirty="0"/>
              <a:t>Psikolojik testler (zeka, yetenek, ilgi, bilgi ve kişilik testleri) </a:t>
            </a:r>
          </a:p>
          <a:p>
            <a:pPr algn="just"/>
            <a:r>
              <a:rPr lang="tr-TR" dirty="0" smtClean="0"/>
              <a:t> </a:t>
            </a:r>
            <a:r>
              <a:rPr lang="tr-TR" dirty="0"/>
              <a:t>İş görüşmesinin yapılması </a:t>
            </a:r>
          </a:p>
          <a:p>
            <a:pPr algn="just"/>
            <a:r>
              <a:rPr lang="tr-TR" dirty="0" smtClean="0"/>
              <a:t> </a:t>
            </a:r>
            <a:r>
              <a:rPr lang="tr-TR" dirty="0"/>
              <a:t>Daha önce yaptığı işlerin soruşturulması </a:t>
            </a:r>
          </a:p>
          <a:p>
            <a:pPr algn="just"/>
            <a:r>
              <a:rPr lang="tr-TR" dirty="0" smtClean="0"/>
              <a:t> </a:t>
            </a:r>
            <a:r>
              <a:rPr lang="tr-TR" dirty="0"/>
              <a:t>İlk seçimi kazandığının amir tarafından onaylanması </a:t>
            </a:r>
          </a:p>
          <a:p>
            <a:pPr algn="just"/>
            <a:r>
              <a:rPr lang="tr-TR" dirty="0" smtClean="0"/>
              <a:t> </a:t>
            </a:r>
            <a:r>
              <a:rPr lang="tr-TR" dirty="0"/>
              <a:t>Bedeni yeteneklerinin kontrolü amacıyla sağlık raporu istenmesi </a:t>
            </a:r>
          </a:p>
          <a:p>
            <a:pPr algn="just"/>
            <a:r>
              <a:rPr lang="tr-TR" dirty="0" smtClean="0"/>
              <a:t> </a:t>
            </a:r>
            <a:r>
              <a:rPr lang="tr-TR" dirty="0"/>
              <a:t>İşe alma kararının verilmesi </a:t>
            </a:r>
          </a:p>
          <a:p>
            <a:pPr algn="just"/>
            <a:r>
              <a:rPr lang="tr-TR" dirty="0" smtClean="0"/>
              <a:t> </a:t>
            </a:r>
            <a:r>
              <a:rPr lang="tr-TR" dirty="0"/>
              <a:t>İş ve iş yerine alıştırma çalışmaların başlatılması </a:t>
            </a:r>
          </a:p>
          <a:p>
            <a:pPr marL="0" indent="0" algn="just">
              <a:buNone/>
            </a:pPr>
            <a:endParaRPr lang="tr-TR" i="1" dirty="0"/>
          </a:p>
        </p:txBody>
      </p:sp>
      <p:sp>
        <p:nvSpPr>
          <p:cNvPr id="4" name="Başlık 1"/>
          <p:cNvSpPr>
            <a:spLocks noGrp="1"/>
          </p:cNvSpPr>
          <p:nvPr>
            <p:ph type="title"/>
          </p:nvPr>
        </p:nvSpPr>
        <p:spPr>
          <a:xfrm>
            <a:off x="457200" y="-162272"/>
            <a:ext cx="8229600" cy="1143000"/>
          </a:xfrm>
        </p:spPr>
        <p:txBody>
          <a:bodyPr>
            <a:normAutofit/>
          </a:bodyPr>
          <a:lstStyle/>
          <a:p>
            <a:r>
              <a:rPr lang="tr-TR" sz="3200" b="1" dirty="0" smtClean="0"/>
              <a:t>İŞ KURMA / Personel </a:t>
            </a:r>
            <a:r>
              <a:rPr lang="tr-TR" sz="3200" b="1" dirty="0"/>
              <a:t>İşlemleri </a:t>
            </a:r>
            <a:endParaRPr lang="tr-TR" sz="3200" dirty="0"/>
          </a:p>
        </p:txBody>
      </p:sp>
    </p:spTree>
    <p:extLst>
      <p:ext uri="{BB962C8B-B14F-4D97-AF65-F5344CB8AC3E}">
        <p14:creationId xmlns:p14="http://schemas.microsoft.com/office/powerpoint/2010/main" val="718809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İŞ KURMA / İşletmenin </a:t>
            </a:r>
            <a:r>
              <a:rPr lang="tr-TR" sz="3200" b="1" dirty="0"/>
              <a:t>Faaliyetini Başlatma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Girişimci, rehberde yer alan araştırmalar, açıklamalar ve sorular çerçevesinde yürüttüğü araştırma ile iş fikrinin her türlü özelliğini ele almış, analiz etmiştir. İş planı dosyası ile aldığı kararları ve en uygun seçenekleri tanımlayarak kurmak istediği iş modelinin tasarımını tamamlamıştır</a:t>
            </a:r>
            <a:r>
              <a:rPr lang="tr-TR" sz="2800" dirty="0" smtClean="0"/>
              <a:t>.</a:t>
            </a:r>
            <a:r>
              <a:rPr lang="tr-TR" sz="2800" dirty="0"/>
              <a:t> Aşağıda böyle bir kuruluş dönemi çalışma planında girişimcinin gerçekleştirdiği aktiviteler sıralanmıştır. </a:t>
            </a:r>
          </a:p>
        </p:txBody>
      </p:sp>
    </p:spTree>
    <p:extLst>
      <p:ext uri="{BB962C8B-B14F-4D97-AF65-F5344CB8AC3E}">
        <p14:creationId xmlns:p14="http://schemas.microsoft.com/office/powerpoint/2010/main" val="1045237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4525963"/>
          </a:xfrm>
        </p:spPr>
        <p:txBody>
          <a:bodyPr>
            <a:noAutofit/>
          </a:bodyPr>
          <a:lstStyle/>
          <a:p>
            <a:pPr algn="just"/>
            <a:r>
              <a:rPr lang="tr-TR" sz="2600" dirty="0" smtClean="0"/>
              <a:t>İşletmenin </a:t>
            </a:r>
            <a:r>
              <a:rPr lang="tr-TR" sz="2600" dirty="0"/>
              <a:t>yasal kuruluş işlemleri tamamlanmış, </a:t>
            </a:r>
          </a:p>
          <a:p>
            <a:pPr algn="just"/>
            <a:r>
              <a:rPr lang="tr-TR" sz="2600" dirty="0" smtClean="0"/>
              <a:t> </a:t>
            </a:r>
            <a:r>
              <a:rPr lang="tr-TR" sz="2600" dirty="0"/>
              <a:t>İlgili kamu kurumları ve meslek örgütleri ile ilişkiler gerçekleştirilmiş ve başvurular (Vergi Dairesi, SGK, Belediye, Bölge Çalışma Müdürlüğü, odalar ve diğer kuruluşlara başvuruda bulunulmuş, ruhsat ve numaralar alınmıştır, tescil ve üyelik işlemleri yaptırılmıştır.) yapılmıştır. </a:t>
            </a:r>
          </a:p>
          <a:p>
            <a:pPr algn="just"/>
            <a:r>
              <a:rPr lang="tr-TR" sz="2600" dirty="0" smtClean="0"/>
              <a:t> </a:t>
            </a:r>
            <a:r>
              <a:rPr lang="tr-TR" sz="2600" dirty="0"/>
              <a:t>Kredi, leasing gibi işlemlere başvuru yapılmıştır. </a:t>
            </a:r>
          </a:p>
          <a:p>
            <a:pPr algn="just"/>
            <a:r>
              <a:rPr lang="tr-TR" sz="2600" dirty="0" smtClean="0"/>
              <a:t> </a:t>
            </a:r>
            <a:r>
              <a:rPr lang="tr-TR" sz="2600" dirty="0"/>
              <a:t>Personel, makine-teçhizat, ham madde vb. alınmıştır. </a:t>
            </a:r>
          </a:p>
          <a:p>
            <a:pPr algn="just"/>
            <a:r>
              <a:rPr lang="tr-TR" sz="2600" dirty="0" smtClean="0"/>
              <a:t> </a:t>
            </a:r>
            <a:r>
              <a:rPr lang="tr-TR" sz="2600" dirty="0"/>
              <a:t>İşletmenin idarî yapısı kurulmuştur (mali yönetim, personel yönetimi, muhasebe). </a:t>
            </a:r>
          </a:p>
          <a:p>
            <a:pPr algn="just"/>
            <a:r>
              <a:rPr lang="tr-TR" sz="2600" dirty="0" smtClean="0"/>
              <a:t> </a:t>
            </a:r>
            <a:r>
              <a:rPr lang="tr-TR" sz="2600" dirty="0"/>
              <a:t>Pazarlama ve satış bölümleri kurulmuştur. </a:t>
            </a:r>
          </a:p>
          <a:p>
            <a:pPr algn="just"/>
            <a:endParaRPr lang="tr-TR" sz="2600" dirty="0"/>
          </a:p>
        </p:txBody>
      </p:sp>
      <p:sp>
        <p:nvSpPr>
          <p:cNvPr id="4" name="Başlık 1"/>
          <p:cNvSpPr>
            <a:spLocks noGrp="1"/>
          </p:cNvSpPr>
          <p:nvPr>
            <p:ph type="title"/>
          </p:nvPr>
        </p:nvSpPr>
        <p:spPr>
          <a:xfrm>
            <a:off x="457200" y="-243408"/>
            <a:ext cx="8229600" cy="1143000"/>
          </a:xfrm>
        </p:spPr>
        <p:txBody>
          <a:bodyPr>
            <a:noAutofit/>
          </a:bodyPr>
          <a:lstStyle/>
          <a:p>
            <a:r>
              <a:rPr lang="tr-TR" sz="3200" b="1" dirty="0" smtClean="0"/>
              <a:t>İŞ KURMA / İşletmenin </a:t>
            </a:r>
            <a:r>
              <a:rPr lang="tr-TR" sz="3200" b="1" dirty="0"/>
              <a:t>Faaliyetini Başlatma </a:t>
            </a:r>
            <a:endParaRPr lang="tr-TR" sz="3200" dirty="0"/>
          </a:p>
        </p:txBody>
      </p:sp>
    </p:spTree>
    <p:extLst>
      <p:ext uri="{BB962C8B-B14F-4D97-AF65-F5344CB8AC3E}">
        <p14:creationId xmlns:p14="http://schemas.microsoft.com/office/powerpoint/2010/main" val="3547087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dirty="0" smtClean="0"/>
              <a:t/>
            </a:r>
            <a:br>
              <a:rPr lang="tr-TR" dirty="0" smtClean="0"/>
            </a:br>
            <a:r>
              <a:rPr lang="tr-TR" dirty="0" smtClean="0"/>
              <a:t>1. İŞ KURMA </a:t>
            </a:r>
            <a:br>
              <a:rPr lang="tr-TR" dirty="0" smtClean="0"/>
            </a:b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48680"/>
            <a:ext cx="489103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346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800" b="1" dirty="0" smtClean="0"/>
              <a:t>Açılış </a:t>
            </a:r>
          </a:p>
          <a:p>
            <a:r>
              <a:rPr lang="tr-TR" sz="2800" b="1" dirty="0"/>
              <a:t>Duyuru </a:t>
            </a:r>
            <a:endParaRPr lang="tr-TR" sz="2800" b="1" dirty="0" smtClean="0"/>
          </a:p>
          <a:p>
            <a:r>
              <a:rPr lang="tr-TR" sz="2800" b="1" dirty="0"/>
              <a:t>Tanıtım ve Reklam </a:t>
            </a:r>
            <a:endParaRPr lang="tr-TR" sz="2800" b="1" dirty="0" smtClean="0"/>
          </a:p>
          <a:p>
            <a:r>
              <a:rPr lang="tr-TR" sz="2800" b="1" dirty="0"/>
              <a:t>Faaliyetlerin Yürütülmesi </a:t>
            </a:r>
            <a:endParaRPr lang="tr-TR" sz="2800" dirty="0"/>
          </a:p>
        </p:txBody>
      </p:sp>
      <p:sp>
        <p:nvSpPr>
          <p:cNvPr id="4" name="Başlık 1"/>
          <p:cNvSpPr>
            <a:spLocks noGrp="1"/>
          </p:cNvSpPr>
          <p:nvPr>
            <p:ph type="title"/>
          </p:nvPr>
        </p:nvSpPr>
        <p:spPr/>
        <p:txBody>
          <a:bodyPr>
            <a:noAutofit/>
          </a:bodyPr>
          <a:lstStyle/>
          <a:p>
            <a:r>
              <a:rPr lang="tr-TR" sz="3200" b="1" dirty="0" smtClean="0"/>
              <a:t>İŞ KURMA / İşletmenin </a:t>
            </a:r>
            <a:r>
              <a:rPr lang="tr-TR" sz="3200" b="1" dirty="0"/>
              <a:t>Faaliyetini Başlatma </a:t>
            </a:r>
            <a:endParaRPr lang="tr-TR" sz="3200" dirty="0"/>
          </a:p>
        </p:txBody>
      </p:sp>
    </p:spTree>
    <p:extLst>
      <p:ext uri="{BB962C8B-B14F-4D97-AF65-F5344CB8AC3E}">
        <p14:creationId xmlns:p14="http://schemas.microsoft.com/office/powerpoint/2010/main" val="712107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2. Yönetim </a:t>
            </a:r>
            <a:r>
              <a:rPr lang="tr-TR" dirty="0"/>
              <a:t>ve Organizasyon </a:t>
            </a:r>
          </a:p>
        </p:txBody>
      </p:sp>
    </p:spTree>
    <p:extLst>
      <p:ext uri="{BB962C8B-B14F-4D97-AF65-F5344CB8AC3E}">
        <p14:creationId xmlns:p14="http://schemas.microsoft.com/office/powerpoint/2010/main" val="3825885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274638"/>
            <a:ext cx="8219256" cy="1138138"/>
          </a:xfrm>
        </p:spPr>
        <p:txBody>
          <a:bodyPr>
            <a:normAutofit/>
          </a:bodyPr>
          <a:lstStyle/>
          <a:p>
            <a:r>
              <a:rPr lang="tr-TR" sz="3200" b="1" dirty="0" smtClean="0"/>
              <a:t>YÖNETİM VE ORGANİZASYON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b="1" dirty="0" smtClean="0"/>
              <a:t>Yönetim </a:t>
            </a:r>
            <a:r>
              <a:rPr lang="tr-TR" sz="2800" b="1" dirty="0"/>
              <a:t>ve Organizasyon İlişkisi </a:t>
            </a:r>
            <a:endParaRPr lang="tr-TR" sz="2800" dirty="0"/>
          </a:p>
          <a:p>
            <a:pPr marL="0" indent="0" algn="just">
              <a:buNone/>
            </a:pPr>
            <a:r>
              <a:rPr lang="tr-TR" sz="2800" dirty="0" smtClean="0"/>
              <a:t>Yönetim</a:t>
            </a:r>
            <a:r>
              <a:rPr lang="tr-TR" sz="2800" dirty="0"/>
              <a:t>, belirlenen amaçlara ulaşmak için başkalarıyla iş birliği yapmak ve birlikte hareket etmektir. Organizasyon ise yapılacak işlerin kişilere dağıtılacak şekilde bölünmesi ve </a:t>
            </a:r>
            <a:r>
              <a:rPr lang="tr-TR" sz="2800" dirty="0" smtClean="0"/>
              <a:t>gruplandırılmasıdır.</a:t>
            </a:r>
            <a:endParaRPr lang="tr-TR" sz="2800" dirty="0"/>
          </a:p>
        </p:txBody>
      </p:sp>
    </p:spTree>
    <p:extLst>
      <p:ext uri="{BB962C8B-B14F-4D97-AF65-F5344CB8AC3E}">
        <p14:creationId xmlns:p14="http://schemas.microsoft.com/office/powerpoint/2010/main" val="3061154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dirty="0"/>
              <a:t>Yönetim bir süreçtir, bilginin yanında sanat yeteneği de gerektiren bir uğraştır. Bu nedenle yönetimi, insanlar aracılığıyla hedeflere ulaşma sanatı olarak da tanımlayabiliriz. Yönetimde asıl amaç belirli örgütsel faaliyetleri gerçekleştirmektir. Örgütlerin kurulması ve yönetim süreci bir amaç gerçekleştirmek içindir. Örgütlerin ve çalışanların başarısı, amaca ulaşmada yönetim süreci faaliyetlerinin etkinliği ile ölçülür. </a:t>
            </a:r>
          </a:p>
        </p:txBody>
      </p:sp>
      <p:sp>
        <p:nvSpPr>
          <p:cNvPr id="4" name="Başlık 3"/>
          <p:cNvSpPr>
            <a:spLocks noGrp="1"/>
          </p:cNvSpPr>
          <p:nvPr>
            <p:ph type="title"/>
          </p:nvPr>
        </p:nvSpPr>
        <p:spPr/>
        <p:txBody>
          <a:bodyPr>
            <a:normAutofit/>
          </a:bodyPr>
          <a:lstStyle/>
          <a:p>
            <a:r>
              <a:rPr lang="tr-TR" sz="3200" b="1" dirty="0" smtClean="0"/>
              <a:t>YÖNETİM VE ORGANİZASYON </a:t>
            </a:r>
            <a:endParaRPr lang="tr-TR" sz="3200" dirty="0"/>
          </a:p>
        </p:txBody>
      </p:sp>
      <p:sp>
        <p:nvSpPr>
          <p:cNvPr id="5" name="Başlık 3"/>
          <p:cNvSpPr txBox="1">
            <a:spLocks/>
          </p:cNvSpPr>
          <p:nvPr/>
        </p:nvSpPr>
        <p:spPr>
          <a:xfrm>
            <a:off x="467544" y="274638"/>
            <a:ext cx="8219256" cy="1138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Tree>
    <p:extLst>
      <p:ext uri="{BB962C8B-B14F-4D97-AF65-F5344CB8AC3E}">
        <p14:creationId xmlns:p14="http://schemas.microsoft.com/office/powerpoint/2010/main" val="1058601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YÖNETİM VE ORGANİZASYON </a:t>
            </a:r>
            <a:endParaRPr lang="tr-TR" sz="3200" dirty="0"/>
          </a:p>
        </p:txBody>
      </p:sp>
      <p:sp>
        <p:nvSpPr>
          <p:cNvPr id="3" name="İçerik Yer Tutucusu 2"/>
          <p:cNvSpPr>
            <a:spLocks noGrp="1"/>
          </p:cNvSpPr>
          <p:nvPr>
            <p:ph sz="half" idx="1"/>
          </p:nvPr>
        </p:nvSpPr>
        <p:spPr>
          <a:xfrm>
            <a:off x="323528" y="1600200"/>
            <a:ext cx="4104456" cy="4525963"/>
          </a:xfrm>
        </p:spPr>
        <p:txBody>
          <a:bodyPr>
            <a:normAutofit/>
          </a:bodyPr>
          <a:lstStyle/>
          <a:p>
            <a:pPr marL="0" indent="0" algn="just">
              <a:buNone/>
            </a:pPr>
            <a:r>
              <a:rPr lang="tr-TR" b="1" dirty="0"/>
              <a:t>Yönetici Özellikleri </a:t>
            </a:r>
            <a:endParaRPr lang="tr-TR" b="1" dirty="0" smtClean="0"/>
          </a:p>
          <a:p>
            <a:pPr marL="0" indent="0" algn="just">
              <a:buNone/>
            </a:pPr>
            <a:r>
              <a:rPr lang="tr-TR" dirty="0" smtClean="0"/>
              <a:t>İşletmeler</a:t>
            </a:r>
            <a:r>
              <a:rPr lang="tr-TR" dirty="0"/>
              <a:t>, canlı bir organizma gibidir. Bu organizma içinde iş görenler, işletmenin sinir sistemi; para, damarlarda dolaşan kan; yönetici de bu organizasyonun beynidir.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56792"/>
            <a:ext cx="4139754" cy="425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054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dirty="0"/>
              <a:t>Yönetici, işletmenin geleceğini ilgilendiren en önemli kararları alır, planlar, düzenler ve uygular. İşletmelerin yaşama ve gelişme güçleri, sahip oldukları yöneticilerin sayılarına ve özelliklerine bağlıdır. Yöneticiler, işletmenin amacını belirler, kaynaklarını bu amaca yöneltir, amaca ulaşmak için yolları gösterir, karar verir, koordinasyonu sağlar ve sonuçları değerlendirir. Bu derece önemli işleri üstlenen yöneticinin, şüphesiz birçok özellik ve yeteneğe sahip olması gerekir. </a:t>
            </a:r>
          </a:p>
        </p:txBody>
      </p:sp>
      <p:sp>
        <p:nvSpPr>
          <p:cNvPr id="4" name="Başlık 3"/>
          <p:cNvSpPr>
            <a:spLocks noGrp="1"/>
          </p:cNvSpPr>
          <p:nvPr>
            <p:ph type="title"/>
          </p:nvPr>
        </p:nvSpPr>
        <p:spPr/>
        <p:txBody>
          <a:bodyPr>
            <a:normAutofit/>
          </a:bodyPr>
          <a:lstStyle/>
          <a:p>
            <a:r>
              <a:rPr lang="tr-TR" sz="3200" b="1" dirty="0" smtClean="0"/>
              <a:t>YÖNETİM VE ORGANİZASYON </a:t>
            </a:r>
            <a:endParaRPr lang="tr-TR" sz="3200" dirty="0"/>
          </a:p>
        </p:txBody>
      </p:sp>
    </p:spTree>
    <p:extLst>
      <p:ext uri="{BB962C8B-B14F-4D97-AF65-F5344CB8AC3E}">
        <p14:creationId xmlns:p14="http://schemas.microsoft.com/office/powerpoint/2010/main" val="2902678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4929411"/>
          </a:xfrm>
        </p:spPr>
        <p:txBody>
          <a:bodyPr>
            <a:noAutofit/>
          </a:bodyPr>
          <a:lstStyle/>
          <a:p>
            <a:pPr marL="0" indent="0">
              <a:buNone/>
            </a:pPr>
            <a:r>
              <a:rPr lang="tr-TR" sz="2800" b="1" i="1" dirty="0" smtClean="0"/>
              <a:t>Başarılı </a:t>
            </a:r>
            <a:r>
              <a:rPr lang="tr-TR" sz="2800" b="1" i="1" dirty="0"/>
              <a:t>bir yöneticide bulunması gereken özellikler şu şekilde </a:t>
            </a:r>
            <a:r>
              <a:rPr lang="tr-TR" sz="2800" b="1" i="1" dirty="0" smtClean="0"/>
              <a:t>sıralanabilir;</a:t>
            </a:r>
          </a:p>
          <a:p>
            <a:r>
              <a:rPr lang="tr-TR" sz="2800" dirty="0" smtClean="0"/>
              <a:t>Görevi </a:t>
            </a:r>
            <a:r>
              <a:rPr lang="tr-TR" sz="2800" dirty="0"/>
              <a:t>ile ilgili yeterli bilgi ve beceriye sahip olma, </a:t>
            </a:r>
          </a:p>
          <a:p>
            <a:r>
              <a:rPr lang="tr-TR" sz="2800" dirty="0" smtClean="0"/>
              <a:t> </a:t>
            </a:r>
            <a:r>
              <a:rPr lang="tr-TR" sz="2800" dirty="0"/>
              <a:t>İşi ve iş görenleri yakından tanıyabilme, </a:t>
            </a:r>
          </a:p>
          <a:p>
            <a:r>
              <a:rPr lang="tr-TR" sz="2800" dirty="0" smtClean="0"/>
              <a:t> </a:t>
            </a:r>
            <a:r>
              <a:rPr lang="tr-TR" sz="2800" dirty="0"/>
              <a:t>Zamanında ve doğru karar verebilme, </a:t>
            </a:r>
          </a:p>
          <a:p>
            <a:r>
              <a:rPr lang="tr-TR" sz="2800" dirty="0" smtClean="0"/>
              <a:t> </a:t>
            </a:r>
            <a:r>
              <a:rPr lang="tr-TR" sz="2800" dirty="0"/>
              <a:t>Tarafsız ve insancıl davranabilme, </a:t>
            </a:r>
          </a:p>
          <a:p>
            <a:r>
              <a:rPr lang="tr-TR" sz="2800" dirty="0" smtClean="0"/>
              <a:t> </a:t>
            </a:r>
            <a:r>
              <a:rPr lang="tr-TR" sz="2800" dirty="0"/>
              <a:t>İkna yeteneğinin güçlü olması, </a:t>
            </a:r>
          </a:p>
          <a:p>
            <a:r>
              <a:rPr lang="tr-TR" sz="2800" dirty="0" smtClean="0"/>
              <a:t> </a:t>
            </a:r>
            <a:r>
              <a:rPr lang="tr-TR" sz="2800" dirty="0"/>
              <a:t>Sorun çözme yeteneğinin iyi olması, </a:t>
            </a:r>
          </a:p>
          <a:p>
            <a:r>
              <a:rPr lang="tr-TR" sz="2800" dirty="0" smtClean="0"/>
              <a:t> </a:t>
            </a:r>
            <a:r>
              <a:rPr lang="tr-TR" sz="2800" dirty="0"/>
              <a:t>Kendini geliştirmek ve yeniliklere açık olma, </a:t>
            </a:r>
          </a:p>
          <a:p>
            <a:r>
              <a:rPr lang="tr-TR" sz="2800" dirty="0" smtClean="0"/>
              <a:t> </a:t>
            </a:r>
            <a:r>
              <a:rPr lang="tr-TR" sz="2800" dirty="0"/>
              <a:t>İletişim ve insan ilişkilerinde iyi olma, </a:t>
            </a:r>
          </a:p>
          <a:p>
            <a:pPr marL="0" indent="0">
              <a:buNone/>
            </a:pPr>
            <a:endParaRPr lang="tr-TR" sz="2800" i="1" dirty="0"/>
          </a:p>
          <a:p>
            <a:endParaRPr lang="tr-TR" sz="2800" dirty="0"/>
          </a:p>
        </p:txBody>
      </p:sp>
      <p:sp>
        <p:nvSpPr>
          <p:cNvPr id="4" name="Başlık 3"/>
          <p:cNvSpPr>
            <a:spLocks noGrp="1"/>
          </p:cNvSpPr>
          <p:nvPr>
            <p:ph type="title"/>
          </p:nvPr>
        </p:nvSpPr>
        <p:spPr>
          <a:xfrm>
            <a:off x="539552" y="274638"/>
            <a:ext cx="8147248" cy="850106"/>
          </a:xfrm>
        </p:spPr>
        <p:txBody>
          <a:bodyPr>
            <a:normAutofit/>
          </a:bodyPr>
          <a:lstStyle/>
          <a:p>
            <a:r>
              <a:rPr lang="tr-TR" sz="3200" b="1" dirty="0" smtClean="0"/>
              <a:t>YÖNETİM VE ORGANİZASYON </a:t>
            </a:r>
            <a:endParaRPr lang="tr-TR" sz="3200" dirty="0"/>
          </a:p>
        </p:txBody>
      </p:sp>
    </p:spTree>
    <p:extLst>
      <p:ext uri="{BB962C8B-B14F-4D97-AF65-F5344CB8AC3E}">
        <p14:creationId xmlns:p14="http://schemas.microsoft.com/office/powerpoint/2010/main" val="4118027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001419"/>
          </a:xfrm>
        </p:spPr>
        <p:txBody>
          <a:bodyPr>
            <a:normAutofit/>
          </a:bodyPr>
          <a:lstStyle/>
          <a:p>
            <a:pPr algn="just"/>
            <a:r>
              <a:rPr lang="tr-TR" sz="2800" dirty="0" smtClean="0"/>
              <a:t>Sorumluluk </a:t>
            </a:r>
            <a:r>
              <a:rPr lang="tr-TR" sz="2800" dirty="0"/>
              <a:t>taşıyabilme, </a:t>
            </a:r>
          </a:p>
          <a:p>
            <a:pPr algn="just"/>
            <a:r>
              <a:rPr lang="tr-TR" sz="2800" dirty="0" smtClean="0"/>
              <a:t> </a:t>
            </a:r>
            <a:r>
              <a:rPr lang="tr-TR" sz="2800" dirty="0"/>
              <a:t>Hoşgörülü olabilme, </a:t>
            </a:r>
          </a:p>
          <a:p>
            <a:pPr algn="just"/>
            <a:r>
              <a:rPr lang="tr-TR" sz="2800" dirty="0" smtClean="0"/>
              <a:t> </a:t>
            </a:r>
            <a:r>
              <a:rPr lang="tr-TR" sz="2800" dirty="0"/>
              <a:t>Grup çalışmasını özendirebilme, </a:t>
            </a:r>
          </a:p>
          <a:p>
            <a:pPr algn="just"/>
            <a:r>
              <a:rPr lang="tr-TR" sz="2800" dirty="0" smtClean="0"/>
              <a:t> </a:t>
            </a:r>
            <a:r>
              <a:rPr lang="tr-TR" sz="2800" dirty="0"/>
              <a:t>Demokratik olabilme, </a:t>
            </a:r>
          </a:p>
          <a:p>
            <a:pPr algn="just"/>
            <a:r>
              <a:rPr lang="tr-TR" sz="2800" dirty="0" smtClean="0"/>
              <a:t> </a:t>
            </a:r>
            <a:r>
              <a:rPr lang="tr-TR" sz="2800" dirty="0"/>
              <a:t>İyi bir eğitici olabilme, </a:t>
            </a:r>
          </a:p>
          <a:p>
            <a:pPr algn="just"/>
            <a:r>
              <a:rPr lang="tr-TR" sz="2800" dirty="0" smtClean="0"/>
              <a:t> </a:t>
            </a:r>
            <a:r>
              <a:rPr lang="tr-TR" sz="2800" dirty="0"/>
              <a:t>Sabırlı, kararlı, iradeli, sağduyulu ve cesur olabilmektir. </a:t>
            </a:r>
          </a:p>
          <a:p>
            <a:pPr algn="just"/>
            <a:endParaRPr lang="tr-TR" sz="2800" dirty="0"/>
          </a:p>
        </p:txBody>
      </p:sp>
      <p:sp>
        <p:nvSpPr>
          <p:cNvPr id="4" name="Başlık 3"/>
          <p:cNvSpPr>
            <a:spLocks noGrp="1"/>
          </p:cNvSpPr>
          <p:nvPr>
            <p:ph type="title"/>
          </p:nvPr>
        </p:nvSpPr>
        <p:spPr>
          <a:xfrm>
            <a:off x="899592" y="274638"/>
            <a:ext cx="7787208" cy="706090"/>
          </a:xfrm>
        </p:spPr>
        <p:txBody>
          <a:bodyPr>
            <a:normAutofit/>
          </a:bodyPr>
          <a:lstStyle/>
          <a:p>
            <a:r>
              <a:rPr lang="tr-TR" sz="3200" b="1" dirty="0" smtClean="0"/>
              <a:t>YÖNETİM VE ORGANİZASYON </a:t>
            </a:r>
            <a:endParaRPr lang="tr-TR" sz="3200" dirty="0"/>
          </a:p>
        </p:txBody>
      </p:sp>
    </p:spTree>
    <p:extLst>
      <p:ext uri="{BB962C8B-B14F-4D97-AF65-F5344CB8AC3E}">
        <p14:creationId xmlns:p14="http://schemas.microsoft.com/office/powerpoint/2010/main" val="4272450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normAutofit/>
          </a:bodyPr>
          <a:lstStyle/>
          <a:p>
            <a:pPr algn="just">
              <a:buFont typeface="Wingdings" pitchFamily="2" charset="2"/>
              <a:buChar char="Ø"/>
            </a:pPr>
            <a:r>
              <a:rPr lang="tr-TR" sz="2800" dirty="0" smtClean="0"/>
              <a:t> Farklı </a:t>
            </a:r>
            <a:r>
              <a:rPr lang="tr-TR" sz="2800" dirty="0"/>
              <a:t>Sektör ve İşletmelerdeki Yönetim Modelleri </a:t>
            </a:r>
            <a:endParaRPr lang="tr-TR" sz="2800" dirty="0" smtClean="0"/>
          </a:p>
          <a:p>
            <a:pPr algn="just"/>
            <a:r>
              <a:rPr lang="tr-TR" sz="2800" dirty="0"/>
              <a:t>İstisnalara Göre Yönetim </a:t>
            </a:r>
            <a:endParaRPr lang="tr-TR" sz="2800" dirty="0" smtClean="0"/>
          </a:p>
          <a:p>
            <a:pPr algn="just"/>
            <a:r>
              <a:rPr lang="tr-TR" sz="2800" dirty="0"/>
              <a:t>Komite Yönetimi </a:t>
            </a:r>
            <a:endParaRPr lang="tr-TR" sz="2800" dirty="0" smtClean="0"/>
          </a:p>
          <a:p>
            <a:pPr algn="just"/>
            <a:r>
              <a:rPr lang="tr-TR" sz="2800" dirty="0" err="1"/>
              <a:t>Durumsallık</a:t>
            </a:r>
            <a:r>
              <a:rPr lang="tr-TR" sz="2800" dirty="0"/>
              <a:t> Kuramı </a:t>
            </a:r>
            <a:endParaRPr lang="tr-TR" sz="2800" dirty="0" smtClean="0"/>
          </a:p>
          <a:p>
            <a:pPr algn="just"/>
            <a:r>
              <a:rPr lang="tr-TR" sz="2800" dirty="0"/>
              <a:t>Sonuçlara Göre Yönetim </a:t>
            </a:r>
            <a:endParaRPr lang="tr-TR" sz="2800" dirty="0" smtClean="0"/>
          </a:p>
          <a:p>
            <a:pPr algn="just"/>
            <a:r>
              <a:rPr lang="tr-TR" sz="2800" dirty="0"/>
              <a:t>Amaçlara Göre Yönetim </a:t>
            </a:r>
          </a:p>
        </p:txBody>
      </p:sp>
      <p:sp>
        <p:nvSpPr>
          <p:cNvPr id="4" name="Başlık 3"/>
          <p:cNvSpPr>
            <a:spLocks noGrp="1"/>
          </p:cNvSpPr>
          <p:nvPr>
            <p:ph type="title"/>
          </p:nvPr>
        </p:nvSpPr>
        <p:spPr>
          <a:xfrm>
            <a:off x="611560" y="274638"/>
            <a:ext cx="8075240" cy="778098"/>
          </a:xfrm>
        </p:spPr>
        <p:txBody>
          <a:bodyPr>
            <a:normAutofit/>
          </a:bodyPr>
          <a:lstStyle/>
          <a:p>
            <a:r>
              <a:rPr lang="tr-TR" sz="3200" b="1" dirty="0" smtClean="0"/>
              <a:t>YÖNETİM VE ORGANİZASYON </a:t>
            </a:r>
            <a:endParaRPr lang="tr-TR" sz="3200" dirty="0"/>
          </a:p>
        </p:txBody>
      </p:sp>
    </p:spTree>
    <p:extLst>
      <p:ext uri="{BB962C8B-B14F-4D97-AF65-F5344CB8AC3E}">
        <p14:creationId xmlns:p14="http://schemas.microsoft.com/office/powerpoint/2010/main" val="1563979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2800" dirty="0"/>
              <a:t>Toplam Kalite Yönetimi (TKY) sisteminin alt sistemini oluşturan kalite yönetimi sistemi, bütünleştirici ve bir araya getirici bir rol üstlenir. Bu sistem, kuruluşun politikalarını ve bunların uygulama yöntem ve prosedürlerini belirler, sürekliliğini sağlar. Kalite yönetimi sistemi aynı zamanda, yöneticilere ve çalışanlara kendilerini ve yaptıkları işleri değerlendirebilmeleri ve ölçebilmeleri için ölçüm sistemi ve kriterleri verir. </a:t>
            </a:r>
          </a:p>
        </p:txBody>
      </p:sp>
      <p:sp>
        <p:nvSpPr>
          <p:cNvPr id="4" name="Başlık 3"/>
          <p:cNvSpPr>
            <a:spLocks noGrp="1"/>
          </p:cNvSpPr>
          <p:nvPr>
            <p:ph type="title"/>
          </p:nvPr>
        </p:nvSpPr>
        <p:spPr>
          <a:xfrm>
            <a:off x="539552" y="260648"/>
            <a:ext cx="8229600" cy="850106"/>
          </a:xfrm>
        </p:spPr>
        <p:txBody>
          <a:bodyPr>
            <a:noAutofit/>
          </a:bodyPr>
          <a:lstStyle/>
          <a:p>
            <a:r>
              <a:rPr lang="tr-TR" sz="2800" b="1" dirty="0" smtClean="0"/>
              <a:t>YÖNETİM VE ORGANİZASYON / Kalite Yönetim Sistemi </a:t>
            </a:r>
            <a:r>
              <a:rPr lang="tr-TR" sz="2800" dirty="0" smtClean="0"/>
              <a:t/>
            </a:r>
            <a:br>
              <a:rPr lang="tr-TR" sz="2800" dirty="0" smtClean="0"/>
            </a:br>
            <a:endParaRPr lang="tr-TR" sz="2800" dirty="0"/>
          </a:p>
        </p:txBody>
      </p:sp>
    </p:spTree>
    <p:extLst>
      <p:ext uri="{BB962C8B-B14F-4D97-AF65-F5344CB8AC3E}">
        <p14:creationId xmlns:p14="http://schemas.microsoft.com/office/powerpoint/2010/main" val="3400326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99392"/>
            <a:ext cx="8229600" cy="922114"/>
          </a:xfrm>
        </p:spPr>
        <p:txBody>
          <a:bodyPr>
            <a:noAutofit/>
          </a:bodyPr>
          <a:lstStyle/>
          <a:p>
            <a:r>
              <a:rPr lang="tr-TR" sz="3200" b="1" dirty="0" smtClean="0"/>
              <a:t/>
            </a:r>
            <a:br>
              <a:rPr lang="tr-TR" sz="3200" b="1" dirty="0" smtClean="0"/>
            </a:br>
            <a:r>
              <a:rPr lang="tr-TR" sz="3200" b="1" dirty="0" smtClean="0"/>
              <a:t>İŞ KURMA / İşletme Çeşitleri</a:t>
            </a:r>
            <a:br>
              <a:rPr lang="tr-TR" sz="3200" b="1" dirty="0" smtClean="0"/>
            </a:br>
            <a:endParaRPr lang="tr-TR" sz="3200" b="1" dirty="0"/>
          </a:p>
        </p:txBody>
      </p:sp>
      <p:sp>
        <p:nvSpPr>
          <p:cNvPr id="5" name="İçerik Yer Tutucusu 4"/>
          <p:cNvSpPr>
            <a:spLocks noGrp="1"/>
          </p:cNvSpPr>
          <p:nvPr>
            <p:ph idx="1"/>
          </p:nvPr>
        </p:nvSpPr>
        <p:spPr>
          <a:xfrm>
            <a:off x="457200" y="980728"/>
            <a:ext cx="8229600" cy="5112568"/>
          </a:xfrm>
        </p:spPr>
        <p:txBody>
          <a:bodyPr>
            <a:noAutofit/>
          </a:bodyPr>
          <a:lstStyle/>
          <a:p>
            <a:pPr algn="just"/>
            <a:r>
              <a:rPr lang="tr-TR" sz="2400" dirty="0" smtClean="0"/>
              <a:t> </a:t>
            </a:r>
            <a:r>
              <a:rPr lang="tr-TR" sz="2400" b="1" dirty="0">
                <a:solidFill>
                  <a:srgbClr val="FFC000"/>
                </a:solidFill>
              </a:rPr>
              <a:t>Üretim araçlarının mülkiyetine göre işletmeler </a:t>
            </a:r>
          </a:p>
          <a:p>
            <a:pPr algn="just"/>
            <a:r>
              <a:rPr lang="tr-TR" sz="2400" dirty="0" smtClean="0"/>
              <a:t> </a:t>
            </a:r>
            <a:r>
              <a:rPr lang="tr-TR" sz="2400" dirty="0"/>
              <a:t>Özel işletmeler </a:t>
            </a:r>
          </a:p>
          <a:p>
            <a:pPr algn="just"/>
            <a:r>
              <a:rPr lang="tr-TR" sz="2400" dirty="0" smtClean="0"/>
              <a:t> </a:t>
            </a:r>
            <a:r>
              <a:rPr lang="tr-TR" sz="2400" dirty="0"/>
              <a:t>Kamu işletmeleri </a:t>
            </a:r>
          </a:p>
          <a:p>
            <a:pPr algn="just"/>
            <a:r>
              <a:rPr lang="tr-TR" sz="2400" dirty="0" smtClean="0"/>
              <a:t> </a:t>
            </a:r>
            <a:r>
              <a:rPr lang="tr-TR" sz="2400" dirty="0"/>
              <a:t>Karma işletmeler </a:t>
            </a:r>
          </a:p>
          <a:p>
            <a:pPr algn="just"/>
            <a:r>
              <a:rPr lang="tr-TR" sz="2400" dirty="0" smtClean="0"/>
              <a:t> </a:t>
            </a:r>
            <a:r>
              <a:rPr lang="tr-TR" sz="2400" b="1" dirty="0">
                <a:solidFill>
                  <a:srgbClr val="FFC000"/>
                </a:solidFill>
              </a:rPr>
              <a:t>Yasalar açısından işletmeler </a:t>
            </a:r>
          </a:p>
          <a:p>
            <a:pPr algn="just"/>
            <a:r>
              <a:rPr lang="tr-TR" sz="2400" dirty="0" smtClean="0"/>
              <a:t> </a:t>
            </a:r>
            <a:r>
              <a:rPr lang="tr-TR" sz="2400" dirty="0"/>
              <a:t>Tek kişi işletmeleri </a:t>
            </a:r>
          </a:p>
          <a:p>
            <a:pPr algn="just"/>
            <a:r>
              <a:rPr lang="tr-TR" sz="2400" dirty="0" smtClean="0"/>
              <a:t> </a:t>
            </a:r>
            <a:r>
              <a:rPr lang="tr-TR" sz="2400" dirty="0"/>
              <a:t>Şirketler </a:t>
            </a:r>
          </a:p>
          <a:p>
            <a:pPr algn="just"/>
            <a:r>
              <a:rPr lang="tr-TR" sz="2400" dirty="0" smtClean="0"/>
              <a:t> </a:t>
            </a:r>
            <a:r>
              <a:rPr lang="tr-TR" sz="2400" dirty="0"/>
              <a:t>Kooperatifler </a:t>
            </a:r>
          </a:p>
          <a:p>
            <a:pPr algn="just"/>
            <a:r>
              <a:rPr lang="tr-TR" sz="2400" dirty="0" smtClean="0">
                <a:solidFill>
                  <a:srgbClr val="FFC000"/>
                </a:solidFill>
              </a:rPr>
              <a:t> </a:t>
            </a:r>
            <a:r>
              <a:rPr lang="tr-TR" sz="2400" b="1" dirty="0">
                <a:solidFill>
                  <a:srgbClr val="FFC000"/>
                </a:solidFill>
              </a:rPr>
              <a:t>Büyüklüklerine göre işletmeler </a:t>
            </a:r>
          </a:p>
          <a:p>
            <a:pPr algn="just"/>
            <a:r>
              <a:rPr lang="tr-TR" sz="2400" dirty="0" smtClean="0"/>
              <a:t> </a:t>
            </a:r>
            <a:r>
              <a:rPr lang="tr-TR" sz="2400" dirty="0"/>
              <a:t>Küçük ve orta işletmeler </a:t>
            </a:r>
          </a:p>
          <a:p>
            <a:pPr algn="just"/>
            <a:r>
              <a:rPr lang="tr-TR" sz="2400" dirty="0" smtClean="0"/>
              <a:t> </a:t>
            </a:r>
            <a:r>
              <a:rPr lang="tr-TR" sz="2400" dirty="0"/>
              <a:t>Büyük işletmeler </a:t>
            </a:r>
          </a:p>
          <a:p>
            <a:pPr algn="just"/>
            <a:r>
              <a:rPr lang="tr-TR" sz="2400" dirty="0" smtClean="0"/>
              <a:t> </a:t>
            </a:r>
            <a:r>
              <a:rPr lang="tr-TR" sz="2400" dirty="0"/>
              <a:t>Çok uluslu işletmeler </a:t>
            </a:r>
          </a:p>
          <a:p>
            <a:pPr algn="just"/>
            <a:endParaRPr lang="tr-TR" sz="2400" dirty="0"/>
          </a:p>
        </p:txBody>
      </p:sp>
    </p:spTree>
    <p:extLst>
      <p:ext uri="{BB962C8B-B14F-4D97-AF65-F5344CB8AC3E}">
        <p14:creationId xmlns:p14="http://schemas.microsoft.com/office/powerpoint/2010/main" val="2410294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4525963"/>
          </a:xfrm>
        </p:spPr>
        <p:txBody>
          <a:bodyPr>
            <a:normAutofit/>
          </a:bodyPr>
          <a:lstStyle/>
          <a:p>
            <a:pPr marL="0" indent="0" algn="just">
              <a:buNone/>
            </a:pPr>
            <a:r>
              <a:rPr lang="tr-TR" sz="2800" dirty="0"/>
              <a:t>Kalite yönetimi sistemi, sosyal ve teknik sistemler için bir araya getirici ve bütünleştirici rolünü aşağıdaki dört yönetim işlevi aracılığı ile yerine getirir. </a:t>
            </a:r>
          </a:p>
          <a:p>
            <a:pPr algn="just"/>
            <a:r>
              <a:rPr lang="tr-TR" sz="2800" dirty="0" smtClean="0"/>
              <a:t> </a:t>
            </a:r>
            <a:r>
              <a:rPr lang="tr-TR" sz="2800" dirty="0"/>
              <a:t>Stratejik yönetim </a:t>
            </a:r>
          </a:p>
          <a:p>
            <a:pPr algn="just"/>
            <a:r>
              <a:rPr lang="tr-TR" sz="2800" dirty="0" smtClean="0"/>
              <a:t> </a:t>
            </a:r>
            <a:r>
              <a:rPr lang="tr-TR" sz="2800" dirty="0"/>
              <a:t>Süreç yönetimi </a:t>
            </a:r>
          </a:p>
          <a:p>
            <a:pPr algn="just"/>
            <a:r>
              <a:rPr lang="tr-TR" sz="2800" dirty="0" smtClean="0"/>
              <a:t> </a:t>
            </a:r>
            <a:r>
              <a:rPr lang="tr-TR" sz="2800" dirty="0"/>
              <a:t>Proje yönetimi </a:t>
            </a:r>
          </a:p>
          <a:p>
            <a:pPr algn="just"/>
            <a:r>
              <a:rPr lang="tr-TR" sz="2800" dirty="0" smtClean="0"/>
              <a:t> </a:t>
            </a:r>
            <a:r>
              <a:rPr lang="tr-TR" sz="2800" dirty="0"/>
              <a:t>Bireysel faaliyetlerin yönetimi </a:t>
            </a:r>
          </a:p>
          <a:p>
            <a:pPr marL="0" indent="0" algn="just">
              <a:buNone/>
            </a:pPr>
            <a:endParaRPr lang="tr-TR" sz="2800" dirty="0"/>
          </a:p>
        </p:txBody>
      </p:sp>
      <p:sp>
        <p:nvSpPr>
          <p:cNvPr id="4" name="Başlık 3"/>
          <p:cNvSpPr>
            <a:spLocks noGrp="1"/>
          </p:cNvSpPr>
          <p:nvPr>
            <p:ph type="title"/>
          </p:nvPr>
        </p:nvSpPr>
        <p:spPr/>
        <p:txBody>
          <a:bodyPr>
            <a:noAutofit/>
          </a:bodyPr>
          <a:lstStyle/>
          <a:p>
            <a:r>
              <a:rPr lang="tr-TR" sz="2800" b="1" dirty="0" smtClean="0"/>
              <a:t>YÖNETİM VE ORGANİZASYON / Kalite Yönetim Sistemi </a:t>
            </a:r>
            <a:r>
              <a:rPr lang="tr-TR" sz="2800" dirty="0" smtClean="0"/>
              <a:t/>
            </a:r>
            <a:br>
              <a:rPr lang="tr-TR" sz="2800" dirty="0" smtClean="0"/>
            </a:br>
            <a:endParaRPr lang="tr-TR" sz="2800" dirty="0"/>
          </a:p>
        </p:txBody>
      </p:sp>
    </p:spTree>
    <p:extLst>
      <p:ext uri="{BB962C8B-B14F-4D97-AF65-F5344CB8AC3E}">
        <p14:creationId xmlns:p14="http://schemas.microsoft.com/office/powerpoint/2010/main" val="1913507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smtClean="0"/>
              <a:t> Kalite Yönetim Sistemi</a:t>
            </a:r>
          </a:p>
          <a:p>
            <a:pPr algn="just"/>
            <a:r>
              <a:rPr lang="tr-TR" sz="2800" dirty="0" smtClean="0"/>
              <a:t>Stratejik </a:t>
            </a:r>
            <a:r>
              <a:rPr lang="tr-TR" sz="2800" dirty="0"/>
              <a:t>Yönetim </a:t>
            </a:r>
            <a:endParaRPr lang="tr-TR" sz="2800" dirty="0" smtClean="0"/>
          </a:p>
          <a:p>
            <a:pPr algn="just"/>
            <a:r>
              <a:rPr lang="tr-TR" sz="2800" dirty="0"/>
              <a:t>Süreç Yönetimi </a:t>
            </a:r>
            <a:endParaRPr lang="tr-TR" sz="2800" dirty="0" smtClean="0"/>
          </a:p>
          <a:p>
            <a:pPr algn="just"/>
            <a:r>
              <a:rPr lang="tr-TR" sz="2800" dirty="0"/>
              <a:t>Proje Yönetimi </a:t>
            </a:r>
            <a:endParaRPr lang="tr-TR" sz="2800" dirty="0" smtClean="0"/>
          </a:p>
          <a:p>
            <a:pPr algn="just"/>
            <a:r>
              <a:rPr lang="tr-TR" sz="2800" dirty="0"/>
              <a:t>Bireysel Faaliyetlerin Yürütülmesi </a:t>
            </a:r>
          </a:p>
        </p:txBody>
      </p:sp>
      <p:sp>
        <p:nvSpPr>
          <p:cNvPr id="4" name="Başlık 3"/>
          <p:cNvSpPr>
            <a:spLocks noGrp="1"/>
          </p:cNvSpPr>
          <p:nvPr>
            <p:ph type="title"/>
          </p:nvPr>
        </p:nvSpPr>
        <p:spPr/>
        <p:txBody>
          <a:bodyPr>
            <a:noAutofit/>
          </a:bodyPr>
          <a:lstStyle/>
          <a:p>
            <a:r>
              <a:rPr lang="tr-TR" sz="2800" b="1" dirty="0" smtClean="0"/>
              <a:t>YÖNETİM VE ORGANİZASYON / Kalite Yönetim Sistemi </a:t>
            </a:r>
            <a:r>
              <a:rPr lang="tr-TR" sz="2800" dirty="0" smtClean="0"/>
              <a:t/>
            </a:r>
            <a:br>
              <a:rPr lang="tr-TR" sz="2800" dirty="0" smtClean="0"/>
            </a:br>
            <a:endParaRPr lang="tr-TR" sz="2800" dirty="0"/>
          </a:p>
        </p:txBody>
      </p:sp>
    </p:spTree>
    <p:extLst>
      <p:ext uri="{BB962C8B-B14F-4D97-AF65-F5344CB8AC3E}">
        <p14:creationId xmlns:p14="http://schemas.microsoft.com/office/powerpoint/2010/main" val="383942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YÖNETİM VE ORGANİZASYON / Toplam </a:t>
            </a:r>
            <a:r>
              <a:rPr lang="tr-TR" sz="3200" b="1" dirty="0"/>
              <a:t>Kalite Yönetimi </a:t>
            </a:r>
            <a:endParaRPr lang="tr-TR" sz="3200" dirty="0"/>
          </a:p>
        </p:txBody>
      </p:sp>
      <p:sp>
        <p:nvSpPr>
          <p:cNvPr id="3" name="İçerik Yer Tutucusu 2"/>
          <p:cNvSpPr>
            <a:spLocks noGrp="1"/>
          </p:cNvSpPr>
          <p:nvPr>
            <p:ph idx="1"/>
          </p:nvPr>
        </p:nvSpPr>
        <p:spPr>
          <a:xfrm>
            <a:off x="457200" y="1268760"/>
            <a:ext cx="8229600" cy="4525963"/>
          </a:xfrm>
        </p:spPr>
        <p:txBody>
          <a:bodyPr>
            <a:noAutofit/>
          </a:bodyPr>
          <a:lstStyle/>
          <a:p>
            <a:pPr marL="0" indent="0" algn="just">
              <a:buNone/>
            </a:pPr>
            <a:r>
              <a:rPr lang="tr-TR" sz="2800" dirty="0"/>
              <a:t>TKY; “Çok çeşitli anlamları olmakla birlikte, bir kurum içinde mal ve hizmet sunumunda kaliteyi hedef alan, kurumun bütün üyelerinin katılımını sağlayan, gerek kurum içerisinde görev yapanların, gerekse kendisine hizmet sunulanların beklentisini ön planda tutan, aynı zamanda ileriye yönelik ihtiyaçlarının karşılanmasını da hedefleyen, ekip çalışmasını öngören, tüm süreçlerin kısa aralıklarla gözden geçirilmesini ve iyileştirilmesini sağlayan, kurumun bütün üyelerine ve topluma maksimum yarar sağlayan yönetim anlayışıdır.” diye tanımlanabilir.</a:t>
            </a:r>
          </a:p>
        </p:txBody>
      </p:sp>
    </p:spTree>
    <p:extLst>
      <p:ext uri="{BB962C8B-B14F-4D97-AF65-F5344CB8AC3E}">
        <p14:creationId xmlns:p14="http://schemas.microsoft.com/office/powerpoint/2010/main" val="2288658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dirty="0" err="1"/>
              <a:t>TKY’de</a:t>
            </a:r>
            <a:r>
              <a:rPr lang="tr-TR" sz="2800" dirty="0"/>
              <a:t> müşteri, para karşılığında bir malı veya hizmeti elde eden kişi tanımından geniş tutulmuş, “iç müşteri” ve “dış müşteri” olmak üzere ikiye ayrılmıştır. Dış müşteri, malın sunulduğu nihai tüketici, iç müşteri ise üretim aşamalarında katkısı olan ünitedir.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581128"/>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1"/>
          <p:cNvSpPr>
            <a:spLocks noGrp="1"/>
          </p:cNvSpPr>
          <p:nvPr>
            <p:ph type="title"/>
          </p:nvPr>
        </p:nvSpPr>
        <p:spPr/>
        <p:txBody>
          <a:bodyPr>
            <a:noAutofit/>
          </a:bodyPr>
          <a:lstStyle/>
          <a:p>
            <a:r>
              <a:rPr lang="tr-TR" sz="3200" b="1" dirty="0" smtClean="0"/>
              <a:t>YÖNETİM VE ORGANİZASYON / Toplam </a:t>
            </a:r>
            <a:r>
              <a:rPr lang="tr-TR" sz="3200" b="1" dirty="0"/>
              <a:t>Kalite Yönetimi </a:t>
            </a:r>
            <a:endParaRPr lang="tr-TR" sz="3200" dirty="0"/>
          </a:p>
        </p:txBody>
      </p:sp>
    </p:spTree>
    <p:extLst>
      <p:ext uri="{BB962C8B-B14F-4D97-AF65-F5344CB8AC3E}">
        <p14:creationId xmlns:p14="http://schemas.microsoft.com/office/powerpoint/2010/main" val="3936972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84"/>
            <a:ext cx="8229600" cy="1143000"/>
          </a:xfrm>
        </p:spPr>
        <p:txBody>
          <a:bodyPr>
            <a:noAutofit/>
          </a:bodyPr>
          <a:lstStyle/>
          <a:p>
            <a:r>
              <a:rPr lang="tr-TR" sz="3200" b="1" dirty="0" smtClean="0"/>
              <a:t>YÖNETİM VE ORGANİZASYON / Demokratik </a:t>
            </a:r>
            <a:r>
              <a:rPr lang="tr-TR" sz="3200" b="1" dirty="0"/>
              <a:t>Organizasyon </a:t>
            </a:r>
            <a:endParaRPr lang="tr-TR" sz="3200" dirty="0"/>
          </a:p>
        </p:txBody>
      </p:sp>
      <p:sp>
        <p:nvSpPr>
          <p:cNvPr id="3" name="İçerik Yer Tutucusu 2"/>
          <p:cNvSpPr>
            <a:spLocks noGrp="1"/>
          </p:cNvSpPr>
          <p:nvPr>
            <p:ph idx="1"/>
          </p:nvPr>
        </p:nvSpPr>
        <p:spPr>
          <a:xfrm>
            <a:off x="457200" y="908720"/>
            <a:ext cx="8229600" cy="5328592"/>
          </a:xfrm>
        </p:spPr>
        <p:txBody>
          <a:bodyPr>
            <a:noAutofit/>
          </a:bodyPr>
          <a:lstStyle/>
          <a:p>
            <a:pPr marL="0" indent="0" algn="just">
              <a:buNone/>
            </a:pPr>
            <a:r>
              <a:rPr lang="tr-TR" sz="2400" dirty="0"/>
              <a:t>Organizasyonların amaç ve hedeflerini gerçekleştirme süreçlerinden biri olan demokratik organizasyonun yararlarını şu şekilde sıralamak mümkündür: </a:t>
            </a:r>
          </a:p>
          <a:p>
            <a:pPr algn="just"/>
            <a:r>
              <a:rPr lang="tr-TR" sz="2400" dirty="0" smtClean="0"/>
              <a:t> </a:t>
            </a:r>
            <a:r>
              <a:rPr lang="tr-TR" sz="2400" dirty="0"/>
              <a:t>Yeni fikirlerin oluşmasına, yayılmasına ve gelişmesine ortam hazırlar. </a:t>
            </a:r>
          </a:p>
          <a:p>
            <a:pPr algn="just"/>
            <a:r>
              <a:rPr lang="tr-TR" sz="2400" dirty="0" smtClean="0"/>
              <a:t> </a:t>
            </a:r>
            <a:r>
              <a:rPr lang="tr-TR" sz="2400" dirty="0"/>
              <a:t>Problemler hangi kademede ve kime ait olursa olsun, başkaları tarafından da gerçek yönüyle anlaşılır. </a:t>
            </a:r>
          </a:p>
          <a:p>
            <a:pPr algn="just"/>
            <a:r>
              <a:rPr lang="tr-TR" sz="2400" dirty="0" smtClean="0"/>
              <a:t> </a:t>
            </a:r>
            <a:r>
              <a:rPr lang="tr-TR" sz="2400" dirty="0"/>
              <a:t>Meydana gelen ve gelmesi muhtemel karışıklıklar, kargaşalar ve tekrarlar önlenir. </a:t>
            </a:r>
          </a:p>
          <a:p>
            <a:pPr algn="just"/>
            <a:r>
              <a:rPr lang="tr-TR" sz="2400" dirty="0" smtClean="0"/>
              <a:t> </a:t>
            </a:r>
            <a:r>
              <a:rPr lang="tr-TR" sz="2400" dirty="0"/>
              <a:t>Mevcut planlar, politikalar ve prensipler gerçek yönüyle anlaşılır. </a:t>
            </a:r>
          </a:p>
          <a:p>
            <a:pPr algn="just"/>
            <a:r>
              <a:rPr lang="tr-TR" sz="2400" dirty="0" smtClean="0"/>
              <a:t> </a:t>
            </a:r>
            <a:r>
              <a:rPr lang="tr-TR" sz="2400" dirty="0"/>
              <a:t>Yapılacak işlerin düzenli bir biçimde yapılmasını ve çalışanların </a:t>
            </a:r>
            <a:r>
              <a:rPr lang="tr-TR" sz="2400" dirty="0" smtClean="0"/>
              <a:t>azmini </a:t>
            </a:r>
            <a:r>
              <a:rPr lang="tr-TR" sz="2400" dirty="0"/>
              <a:t>artırır. </a:t>
            </a:r>
            <a:r>
              <a:rPr lang="tr-TR" sz="2400" dirty="0" smtClean="0"/>
              <a:t> </a:t>
            </a:r>
            <a:r>
              <a:rPr lang="tr-TR" sz="2400" dirty="0"/>
              <a:t>Planlar daha iyi uygulanır. </a:t>
            </a:r>
          </a:p>
          <a:p>
            <a:pPr marL="0" indent="0" algn="just">
              <a:buNone/>
            </a:pPr>
            <a:endParaRPr lang="tr-TR" sz="2400" dirty="0"/>
          </a:p>
        </p:txBody>
      </p:sp>
    </p:spTree>
    <p:extLst>
      <p:ext uri="{BB962C8B-B14F-4D97-AF65-F5344CB8AC3E}">
        <p14:creationId xmlns:p14="http://schemas.microsoft.com/office/powerpoint/2010/main" val="245158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YÖNETİM VE ORGANİZASYON / İşletme </a:t>
            </a:r>
            <a:r>
              <a:rPr lang="tr-TR" sz="3200" b="1" dirty="0"/>
              <a:t>Denetleme</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Denetim, işletmelerde belirlenen amaç ve hedefler doğrultusunda yapılan planlar çerçevesinde alınan kararların ve uygulamaların ne ölçüde başarıya ulaştığını ölçmeye yarar. Bu açıdan denetim ne yaptığımızı, nereye ulaştığımızı, nerede bulunduğumuzu belirlemeye yarayan bir fonksiyondur.</a:t>
            </a:r>
          </a:p>
        </p:txBody>
      </p:sp>
    </p:spTree>
    <p:extLst>
      <p:ext uri="{BB962C8B-B14F-4D97-AF65-F5344CB8AC3E}">
        <p14:creationId xmlns:p14="http://schemas.microsoft.com/office/powerpoint/2010/main" val="802052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4896544"/>
          </a:xfrm>
        </p:spPr>
        <p:txBody>
          <a:bodyPr>
            <a:normAutofit/>
          </a:bodyPr>
          <a:lstStyle/>
          <a:p>
            <a:pPr marL="0" indent="0" algn="just">
              <a:buNone/>
            </a:pPr>
            <a:r>
              <a:rPr lang="tr-TR" sz="2800" b="1" dirty="0" smtClean="0"/>
              <a:t>    Denetimin </a:t>
            </a:r>
            <a:r>
              <a:rPr lang="tr-TR" sz="2800" b="1" dirty="0"/>
              <a:t>Özellikleri </a:t>
            </a:r>
            <a:endParaRPr lang="tr-TR" sz="2800" dirty="0"/>
          </a:p>
          <a:p>
            <a:pPr algn="just"/>
            <a:r>
              <a:rPr lang="tr-TR" sz="2800" dirty="0" smtClean="0"/>
              <a:t> </a:t>
            </a:r>
            <a:r>
              <a:rPr lang="tr-TR" sz="2800" dirty="0"/>
              <a:t>Yanlış veya hatalı yapılan bir işin düzeltilmesini sağlar. </a:t>
            </a:r>
          </a:p>
          <a:p>
            <a:pPr algn="just"/>
            <a:r>
              <a:rPr lang="tr-TR" sz="2800" dirty="0" smtClean="0"/>
              <a:t> </a:t>
            </a:r>
            <a:r>
              <a:rPr lang="tr-TR" sz="2800" dirty="0"/>
              <a:t>Düzenli kontroller hataların tekrarlanmamasında etkendir. </a:t>
            </a:r>
          </a:p>
          <a:p>
            <a:pPr algn="just"/>
            <a:r>
              <a:rPr lang="tr-TR" sz="2800" dirty="0" smtClean="0"/>
              <a:t> </a:t>
            </a:r>
            <a:r>
              <a:rPr lang="tr-TR" sz="2800" dirty="0"/>
              <a:t>Sorumluluk ve yetkilerin gerekli kişilerde olup olmadığı saptanır. </a:t>
            </a:r>
          </a:p>
          <a:p>
            <a:pPr algn="just"/>
            <a:r>
              <a:rPr lang="tr-TR" sz="2800" dirty="0" smtClean="0"/>
              <a:t> </a:t>
            </a:r>
            <a:r>
              <a:rPr lang="tr-TR" sz="2800" dirty="0"/>
              <a:t>İşin yapılması sırasında neler yapılmalı veya neler yapılmamalı sorularının araştırması kolaylaşır. </a:t>
            </a:r>
          </a:p>
          <a:p>
            <a:pPr marL="0" indent="0" algn="just">
              <a:buNone/>
            </a:pPr>
            <a:endParaRPr lang="tr-TR" sz="2800" dirty="0"/>
          </a:p>
        </p:txBody>
      </p:sp>
      <p:sp>
        <p:nvSpPr>
          <p:cNvPr id="4" name="Başlık 1"/>
          <p:cNvSpPr>
            <a:spLocks noGrp="1"/>
          </p:cNvSpPr>
          <p:nvPr>
            <p:ph type="title"/>
          </p:nvPr>
        </p:nvSpPr>
        <p:spPr/>
        <p:txBody>
          <a:bodyPr>
            <a:noAutofit/>
          </a:bodyPr>
          <a:lstStyle/>
          <a:p>
            <a:r>
              <a:rPr lang="tr-TR" sz="3200" b="1" dirty="0" smtClean="0"/>
              <a:t>YÖNETİM VE ORGANİZASYON / İşletme </a:t>
            </a:r>
            <a:r>
              <a:rPr lang="tr-TR" sz="3200" b="1" dirty="0"/>
              <a:t>Denetleme</a:t>
            </a:r>
            <a:endParaRPr lang="tr-TR" sz="3200" dirty="0"/>
          </a:p>
        </p:txBody>
      </p:sp>
    </p:spTree>
    <p:extLst>
      <p:ext uri="{BB962C8B-B14F-4D97-AF65-F5344CB8AC3E}">
        <p14:creationId xmlns:p14="http://schemas.microsoft.com/office/powerpoint/2010/main" val="2821416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525963"/>
          </a:xfrm>
        </p:spPr>
        <p:txBody>
          <a:bodyPr>
            <a:noAutofit/>
          </a:bodyPr>
          <a:lstStyle/>
          <a:p>
            <a:pPr algn="just"/>
            <a:r>
              <a:rPr lang="tr-TR" sz="2800" dirty="0"/>
              <a:t>Tasarruf sağlar; zaman, para ve emek savurganlığı önlenir. </a:t>
            </a:r>
          </a:p>
          <a:p>
            <a:pPr algn="just"/>
            <a:r>
              <a:rPr lang="tr-TR" sz="2800" dirty="0"/>
              <a:t> İşin nitelik ve nicelik olarak istenen özellikte olup olmadığı saptanır. </a:t>
            </a:r>
          </a:p>
          <a:p>
            <a:pPr algn="just"/>
            <a:r>
              <a:rPr lang="tr-TR" sz="2800" dirty="0"/>
              <a:t> Hata ve verimsizliklerin belirlenerek en aşağı düzeyde tutulmaları sağlanır. </a:t>
            </a:r>
          </a:p>
          <a:p>
            <a:pPr algn="just"/>
            <a:r>
              <a:rPr lang="tr-TR" sz="2800" dirty="0"/>
              <a:t> İşin arzu edilen ve tasarlanan şekilde yapılıp yapılmadığı belirlenir. </a:t>
            </a:r>
          </a:p>
          <a:p>
            <a:pPr algn="just"/>
            <a:r>
              <a:rPr lang="tr-TR" sz="2800" dirty="0"/>
              <a:t> Akılcı bir çalışma yapılıp yapılmadığı belirlenir. </a:t>
            </a:r>
          </a:p>
          <a:p>
            <a:pPr algn="just"/>
            <a:r>
              <a:rPr lang="tr-TR" sz="2800" dirty="0"/>
              <a:t> Yöntemlere uyulup uyulmadığı öğrenilir. </a:t>
            </a:r>
          </a:p>
          <a:p>
            <a:pPr marL="0" indent="0" algn="just">
              <a:buNone/>
            </a:pPr>
            <a:endParaRPr lang="tr-TR" sz="2800" dirty="0"/>
          </a:p>
        </p:txBody>
      </p:sp>
      <p:sp>
        <p:nvSpPr>
          <p:cNvPr id="4" name="Başlık 1"/>
          <p:cNvSpPr>
            <a:spLocks noGrp="1"/>
          </p:cNvSpPr>
          <p:nvPr>
            <p:ph type="title"/>
          </p:nvPr>
        </p:nvSpPr>
        <p:spPr/>
        <p:txBody>
          <a:bodyPr>
            <a:noAutofit/>
          </a:bodyPr>
          <a:lstStyle/>
          <a:p>
            <a:r>
              <a:rPr lang="tr-TR" sz="3200" b="1" dirty="0" smtClean="0"/>
              <a:t>YÖNETİM VE ORGANİZASYON / İşletme </a:t>
            </a:r>
            <a:r>
              <a:rPr lang="tr-TR" sz="3200" b="1" dirty="0"/>
              <a:t>Denetleme</a:t>
            </a:r>
            <a:endParaRPr lang="tr-TR" sz="3200" dirty="0"/>
          </a:p>
        </p:txBody>
      </p:sp>
    </p:spTree>
    <p:extLst>
      <p:ext uri="{BB962C8B-B14F-4D97-AF65-F5344CB8AC3E}">
        <p14:creationId xmlns:p14="http://schemas.microsoft.com/office/powerpoint/2010/main" val="3471213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buFont typeface="Wingdings" pitchFamily="2" charset="2"/>
              <a:buChar char="Ø"/>
            </a:pPr>
            <a:r>
              <a:rPr lang="tr-TR" b="1" dirty="0"/>
              <a:t>Denetimin Çeşitleri </a:t>
            </a:r>
            <a:endParaRPr lang="tr-TR" b="1" dirty="0" smtClean="0"/>
          </a:p>
          <a:p>
            <a:endParaRPr lang="tr-TR" dirty="0"/>
          </a:p>
          <a:p>
            <a:r>
              <a:rPr lang="tr-TR" dirty="0" smtClean="0"/>
              <a:t>Önleyici </a:t>
            </a:r>
            <a:r>
              <a:rPr lang="tr-TR" dirty="0"/>
              <a:t>denetim </a:t>
            </a:r>
          </a:p>
          <a:p>
            <a:r>
              <a:rPr lang="tr-TR" dirty="0" smtClean="0"/>
              <a:t>Düzenleyici </a:t>
            </a:r>
            <a:r>
              <a:rPr lang="tr-TR" dirty="0"/>
              <a:t>denetim </a:t>
            </a:r>
          </a:p>
          <a:p>
            <a:pPr algn="just"/>
            <a:r>
              <a:rPr lang="tr-TR" dirty="0" smtClean="0"/>
              <a:t>Bütçe </a:t>
            </a:r>
            <a:r>
              <a:rPr lang="tr-TR" dirty="0"/>
              <a:t>denetimi </a:t>
            </a:r>
          </a:p>
          <a:p>
            <a:r>
              <a:rPr lang="tr-TR" dirty="0" smtClean="0"/>
              <a:t>Proje denetimi</a:t>
            </a:r>
            <a:endParaRPr lang="tr-TR" dirty="0"/>
          </a:p>
          <a:p>
            <a:r>
              <a:rPr lang="tr-TR" dirty="0"/>
              <a:t>Finansal Denetim </a:t>
            </a:r>
            <a:endParaRPr lang="tr-TR" dirty="0" smtClean="0"/>
          </a:p>
          <a:p>
            <a:r>
              <a:rPr lang="tr-TR" dirty="0"/>
              <a:t>İç Denetim </a:t>
            </a:r>
            <a:endParaRPr lang="tr-TR" dirty="0" smtClean="0"/>
          </a:p>
          <a:p>
            <a:r>
              <a:rPr lang="tr-TR" dirty="0"/>
              <a:t>Dış Denetim</a:t>
            </a:r>
            <a:r>
              <a:rPr lang="tr-TR" b="1" dirty="0"/>
              <a:t> </a:t>
            </a:r>
            <a:endParaRPr lang="tr-TR" dirty="0"/>
          </a:p>
          <a:p>
            <a:pPr marL="0" indent="0">
              <a:buNone/>
            </a:pPr>
            <a:endParaRPr lang="tr-TR" dirty="0"/>
          </a:p>
        </p:txBody>
      </p:sp>
      <p:sp>
        <p:nvSpPr>
          <p:cNvPr id="4" name="Başlık 1"/>
          <p:cNvSpPr>
            <a:spLocks noGrp="1"/>
          </p:cNvSpPr>
          <p:nvPr>
            <p:ph type="title"/>
          </p:nvPr>
        </p:nvSpPr>
        <p:spPr/>
        <p:txBody>
          <a:bodyPr>
            <a:noAutofit/>
          </a:bodyPr>
          <a:lstStyle/>
          <a:p>
            <a:r>
              <a:rPr lang="tr-TR" sz="3200" b="1" dirty="0" smtClean="0"/>
              <a:t>YÖNETİM VE ORGANİZASYON / İşletme </a:t>
            </a:r>
            <a:r>
              <a:rPr lang="tr-TR" sz="3200" b="1" dirty="0"/>
              <a:t>Denetleme</a:t>
            </a:r>
            <a:endParaRPr lang="tr-TR" sz="3200" dirty="0"/>
          </a:p>
        </p:txBody>
      </p:sp>
    </p:spTree>
    <p:extLst>
      <p:ext uri="{BB962C8B-B14F-4D97-AF65-F5344CB8AC3E}">
        <p14:creationId xmlns:p14="http://schemas.microsoft.com/office/powerpoint/2010/main" val="2724956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a:t>3. İŞLETMEYİ GELİŞTİRMEK </a:t>
            </a:r>
          </a:p>
        </p:txBody>
      </p:sp>
    </p:spTree>
    <p:extLst>
      <p:ext uri="{BB962C8B-B14F-4D97-AF65-F5344CB8AC3E}">
        <p14:creationId xmlns:p14="http://schemas.microsoft.com/office/powerpoint/2010/main" val="1884306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4525963"/>
          </a:xfrm>
        </p:spPr>
        <p:txBody>
          <a:bodyPr>
            <a:noAutofit/>
          </a:bodyPr>
          <a:lstStyle/>
          <a:p>
            <a:r>
              <a:rPr lang="tr-TR" sz="2800" b="1" dirty="0" smtClean="0">
                <a:solidFill>
                  <a:srgbClr val="FFC000"/>
                </a:solidFill>
              </a:rPr>
              <a:t>Üretilen </a:t>
            </a:r>
            <a:r>
              <a:rPr lang="tr-TR" sz="2800" b="1" dirty="0">
                <a:solidFill>
                  <a:srgbClr val="FFC000"/>
                </a:solidFill>
              </a:rPr>
              <a:t>mal cinsine göre işletmeler </a:t>
            </a:r>
          </a:p>
          <a:p>
            <a:r>
              <a:rPr lang="tr-TR" sz="2800" dirty="0" smtClean="0"/>
              <a:t> </a:t>
            </a:r>
            <a:r>
              <a:rPr lang="tr-TR" sz="2800" dirty="0"/>
              <a:t>Dayanıklı mal üreten işletmeler </a:t>
            </a:r>
          </a:p>
          <a:p>
            <a:r>
              <a:rPr lang="tr-TR" sz="2800" dirty="0" smtClean="0"/>
              <a:t> </a:t>
            </a:r>
            <a:r>
              <a:rPr lang="tr-TR" sz="2800" dirty="0"/>
              <a:t>Dayanıksız mal üreten işletmeler </a:t>
            </a:r>
          </a:p>
          <a:p>
            <a:r>
              <a:rPr lang="tr-TR" sz="2800" dirty="0" smtClean="0"/>
              <a:t> </a:t>
            </a:r>
            <a:r>
              <a:rPr lang="tr-TR" sz="2800" dirty="0"/>
              <a:t>Tüketim malı üreten işletmeler </a:t>
            </a:r>
          </a:p>
          <a:p>
            <a:r>
              <a:rPr lang="tr-TR" sz="2800" dirty="0" smtClean="0"/>
              <a:t> </a:t>
            </a:r>
            <a:r>
              <a:rPr lang="tr-TR" sz="2800" dirty="0"/>
              <a:t>Endüstri malı üreten işletmeler </a:t>
            </a:r>
            <a:endParaRPr lang="tr-TR" sz="2800" dirty="0" smtClean="0"/>
          </a:p>
          <a:p>
            <a:r>
              <a:rPr lang="tr-TR" sz="2800" dirty="0" smtClean="0"/>
              <a:t> </a:t>
            </a:r>
            <a:r>
              <a:rPr lang="tr-TR" sz="2800" b="1" dirty="0">
                <a:solidFill>
                  <a:srgbClr val="FFC000"/>
                </a:solidFill>
              </a:rPr>
              <a:t>Sektörler açısından işletmeler </a:t>
            </a:r>
          </a:p>
          <a:p>
            <a:r>
              <a:rPr lang="tr-TR" sz="2800" dirty="0" smtClean="0"/>
              <a:t> </a:t>
            </a:r>
            <a:r>
              <a:rPr lang="tr-TR" sz="2800" dirty="0"/>
              <a:t>Tarım işletmeleri </a:t>
            </a:r>
          </a:p>
          <a:p>
            <a:r>
              <a:rPr lang="tr-TR" sz="2800" dirty="0" smtClean="0"/>
              <a:t> </a:t>
            </a:r>
            <a:r>
              <a:rPr lang="tr-TR" sz="2800" dirty="0"/>
              <a:t>Sanayi işletmeleri </a:t>
            </a:r>
          </a:p>
          <a:p>
            <a:r>
              <a:rPr lang="tr-TR" sz="2800" dirty="0" smtClean="0"/>
              <a:t> </a:t>
            </a:r>
            <a:r>
              <a:rPr lang="tr-TR" sz="2800" dirty="0"/>
              <a:t>Ticaret işletmeleri </a:t>
            </a:r>
          </a:p>
          <a:p>
            <a:r>
              <a:rPr lang="tr-TR" sz="2800" dirty="0" smtClean="0"/>
              <a:t> </a:t>
            </a:r>
            <a:r>
              <a:rPr lang="tr-TR" sz="2800" dirty="0"/>
              <a:t>Hizmet işletmeleri </a:t>
            </a:r>
          </a:p>
          <a:p>
            <a:endParaRPr lang="tr-TR" sz="2800" dirty="0"/>
          </a:p>
        </p:txBody>
      </p:sp>
      <p:sp>
        <p:nvSpPr>
          <p:cNvPr id="4" name="Başlık 3"/>
          <p:cNvSpPr>
            <a:spLocks noGrp="1"/>
          </p:cNvSpPr>
          <p:nvPr>
            <p:ph type="title"/>
          </p:nvPr>
        </p:nvSpPr>
        <p:spPr>
          <a:xfrm>
            <a:off x="457200" y="-99392"/>
            <a:ext cx="8229600" cy="1143000"/>
          </a:xfrm>
        </p:spPr>
        <p:txBody>
          <a:bodyPr>
            <a:noAutofit/>
          </a:bodyPr>
          <a:lstStyle/>
          <a:p>
            <a:r>
              <a:rPr lang="tr-TR" sz="3200" b="1" dirty="0" smtClean="0"/>
              <a:t/>
            </a:r>
            <a:br>
              <a:rPr lang="tr-TR" sz="3200" b="1" dirty="0" smtClean="0"/>
            </a:br>
            <a:r>
              <a:rPr lang="tr-TR" sz="3200" b="1" dirty="0" smtClean="0"/>
              <a:t>İŞ KURMA / İşletme Çeşitleri</a:t>
            </a:r>
            <a:br>
              <a:rPr lang="tr-TR" sz="3200" b="1" dirty="0" smtClean="0"/>
            </a:br>
            <a:endParaRPr lang="tr-TR" sz="3200" b="1" dirty="0"/>
          </a:p>
        </p:txBody>
      </p:sp>
    </p:spTree>
    <p:extLst>
      <p:ext uri="{BB962C8B-B14F-4D97-AF65-F5344CB8AC3E}">
        <p14:creationId xmlns:p14="http://schemas.microsoft.com/office/powerpoint/2010/main" val="22296844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İŞLETMEYİ </a:t>
            </a:r>
            <a:r>
              <a:rPr lang="tr-TR" sz="3200" b="1" dirty="0"/>
              <a:t>GELİŞTİRMEK </a:t>
            </a:r>
            <a:endParaRPr lang="tr-TR" sz="3200" dirty="0"/>
          </a:p>
        </p:txBody>
      </p:sp>
      <p:sp>
        <p:nvSpPr>
          <p:cNvPr id="5" name="İçerik Yer Tutucusu 4"/>
          <p:cNvSpPr>
            <a:spLocks noGrp="1"/>
          </p:cNvSpPr>
          <p:nvPr>
            <p:ph idx="1"/>
          </p:nvPr>
        </p:nvSpPr>
        <p:spPr>
          <a:xfrm>
            <a:off x="457200" y="1639341"/>
            <a:ext cx="8229600" cy="4525963"/>
          </a:xfrm>
        </p:spPr>
        <p:txBody>
          <a:bodyPr>
            <a:normAutofit/>
          </a:bodyPr>
          <a:lstStyle/>
          <a:p>
            <a:pPr marL="0" indent="0" algn="just">
              <a:buNone/>
            </a:pPr>
            <a:r>
              <a:rPr lang="tr-TR" sz="2800" dirty="0"/>
              <a:t>İş kurma sürecinin sonunda, kuruluş aşaması ile birlikte işletmeci için farklı bir dönem başlar. İşletmeler kuruluş sonrasında aşağıdaki şemada özetlenen aşamaları yaşar. Bu aşamalara işletmenin gelişme planı adımları diyebiliriz</a:t>
            </a:r>
            <a:r>
              <a:rPr lang="tr-TR" sz="2800" b="1" dirty="0"/>
              <a:t>. </a:t>
            </a:r>
            <a:endParaRPr lang="tr-TR" sz="2800" dirty="0"/>
          </a:p>
        </p:txBody>
      </p:sp>
    </p:spTree>
    <p:extLst>
      <p:ext uri="{BB962C8B-B14F-4D97-AF65-F5344CB8AC3E}">
        <p14:creationId xmlns:p14="http://schemas.microsoft.com/office/powerpoint/2010/main" val="113150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İŞLETMEYİ </a:t>
            </a:r>
            <a:r>
              <a:rPr lang="tr-TR" sz="3200" b="1" dirty="0"/>
              <a:t>GELİŞTİRMEK </a:t>
            </a:r>
            <a:endParaRPr lang="tr-TR" sz="3200" dirty="0"/>
          </a:p>
        </p:txBody>
      </p:sp>
      <p:pic>
        <p:nvPicPr>
          <p:cNvPr id="16386"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51" y="2585920"/>
            <a:ext cx="8135486" cy="168616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894380" y="4941168"/>
            <a:ext cx="1532792" cy="369332"/>
          </a:xfrm>
          <a:prstGeom prst="rect">
            <a:avLst/>
          </a:prstGeom>
        </p:spPr>
        <p:txBody>
          <a:bodyPr wrap="none">
            <a:spAutoFit/>
          </a:bodyPr>
          <a:lstStyle/>
          <a:p>
            <a:r>
              <a:rPr lang="tr-TR" b="1" dirty="0"/>
              <a:t>Gelişme planı </a:t>
            </a:r>
            <a:endParaRPr lang="tr-TR" dirty="0"/>
          </a:p>
        </p:txBody>
      </p:sp>
    </p:spTree>
    <p:extLst>
      <p:ext uri="{BB962C8B-B14F-4D97-AF65-F5344CB8AC3E}">
        <p14:creationId xmlns:p14="http://schemas.microsoft.com/office/powerpoint/2010/main" val="35308925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b="1" dirty="0"/>
              <a:t>İşletmenin Ayakta Kalabilmesi için Alınması Gereken Tedbirler </a:t>
            </a:r>
            <a:endParaRPr lang="tr-TR" sz="2800" b="1" dirty="0" smtClean="0"/>
          </a:p>
          <a:p>
            <a:pPr marL="0" indent="0" algn="just">
              <a:buNone/>
            </a:pPr>
            <a:r>
              <a:rPr lang="tr-TR" sz="2800" dirty="0"/>
              <a:t>Girişimciler işletmelerini kurduktan sonra iyi yönetici olmayı ya da iyi bir yönetim sistemi kurmayı başarmak zorundadırlar. Kısaca, işletmelerinin kurulduktan sonra kendi ayakları üzerinde durur hale gelecekleri ilk dönem girişimciler için farklı başlangıçları içeren ve zorlukları olan bir dönemdir. </a:t>
            </a:r>
          </a:p>
        </p:txBody>
      </p:sp>
      <p:sp>
        <p:nvSpPr>
          <p:cNvPr id="4" name="Başlık 3"/>
          <p:cNvSpPr>
            <a:spLocks noGrp="1"/>
          </p:cNvSpPr>
          <p:nvPr>
            <p:ph type="title"/>
          </p:nvPr>
        </p:nvSpPr>
        <p:spPr/>
        <p:txBody>
          <a:bodyPr>
            <a:normAutofit/>
          </a:bodyPr>
          <a:lstStyle/>
          <a:p>
            <a:r>
              <a:rPr lang="tr-TR" sz="3200" b="1" dirty="0" smtClean="0"/>
              <a:t>İŞLETMEYİ </a:t>
            </a:r>
            <a:r>
              <a:rPr lang="tr-TR" sz="3200" b="1" dirty="0"/>
              <a:t>GELİŞTİRMEK </a:t>
            </a:r>
            <a:endParaRPr lang="tr-TR" sz="3200" dirty="0"/>
          </a:p>
        </p:txBody>
      </p:sp>
    </p:spTree>
    <p:extLst>
      <p:ext uri="{BB962C8B-B14F-4D97-AF65-F5344CB8AC3E}">
        <p14:creationId xmlns:p14="http://schemas.microsoft.com/office/powerpoint/2010/main" val="36329864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marL="0" indent="0" algn="just">
              <a:buNone/>
            </a:pPr>
            <a:r>
              <a:rPr lang="tr-TR" dirty="0"/>
              <a:t>Bu dönemde girişimciler, iş fikirlerini uygulamak için minimum düzeyde risk almalıdırlar (Örneğin, gerektiği kadar kredi almak, gereken genişlikte bir iş yeri kiralamak ya da satın almak, gereken makine kapasitelerinde kalmak vb.). İşin kuruluş ve ilk aşamasında başarılı olmanın temel koşullarından biri de girişimcinin tüm zamanını ve dikkatini işine vermesidir. Ortaya çıkan zorlukları önceden tahmin etmiş olmak, bunlar için hazır alternatif yaklaşımlara sahip olmak ve işin kuruluşunu başlatan hedefleri sürekli göz önünde bulundurmak hem çözümleri kolaylaştıracak hem de girişimcinin motivasyonunu sürekli yükseltecektir. </a:t>
            </a:r>
          </a:p>
        </p:txBody>
      </p:sp>
      <p:sp>
        <p:nvSpPr>
          <p:cNvPr id="4" name="Başlık 3"/>
          <p:cNvSpPr>
            <a:spLocks noGrp="1"/>
          </p:cNvSpPr>
          <p:nvPr>
            <p:ph type="title"/>
          </p:nvPr>
        </p:nvSpPr>
        <p:spPr/>
        <p:txBody>
          <a:bodyPr>
            <a:normAutofit/>
          </a:bodyPr>
          <a:lstStyle/>
          <a:p>
            <a:r>
              <a:rPr lang="tr-TR" sz="3200" b="1" dirty="0" smtClean="0"/>
              <a:t>İŞLETMEYİ </a:t>
            </a:r>
            <a:r>
              <a:rPr lang="tr-TR" sz="3200" b="1" dirty="0"/>
              <a:t>GELİŞTİRMEK </a:t>
            </a:r>
            <a:endParaRPr lang="tr-TR" sz="3200" dirty="0"/>
          </a:p>
        </p:txBody>
      </p:sp>
    </p:spTree>
    <p:extLst>
      <p:ext uri="{BB962C8B-B14F-4D97-AF65-F5344CB8AC3E}">
        <p14:creationId xmlns:p14="http://schemas.microsoft.com/office/powerpoint/2010/main" val="14187481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r>
              <a:rPr lang="tr-TR" sz="2800" b="1" dirty="0" smtClean="0"/>
              <a:t>İŞLETMEYİ </a:t>
            </a:r>
            <a:r>
              <a:rPr lang="tr-TR" sz="2800" b="1" dirty="0"/>
              <a:t>GELİŞTİRMEK </a:t>
            </a:r>
            <a:r>
              <a:rPr lang="tr-TR" sz="2800" b="1" dirty="0" smtClean="0"/>
              <a:t/>
            </a:r>
            <a:br>
              <a:rPr lang="tr-TR" sz="2800" b="1" dirty="0" smtClean="0"/>
            </a:br>
            <a:r>
              <a:rPr lang="tr-TR" sz="2800" b="1" dirty="0" smtClean="0"/>
              <a:t>İşletmenin </a:t>
            </a:r>
            <a:r>
              <a:rPr lang="tr-TR" sz="2800" b="1" dirty="0"/>
              <a:t>Ayakta Kalabilmesi için Alınması Gereken Tedbirler </a:t>
            </a:r>
            <a:endParaRPr lang="tr-TR" sz="2800" dirty="0"/>
          </a:p>
        </p:txBody>
      </p:sp>
      <p:sp>
        <p:nvSpPr>
          <p:cNvPr id="3" name="İçerik Yer Tutucusu 2"/>
          <p:cNvSpPr>
            <a:spLocks noGrp="1"/>
          </p:cNvSpPr>
          <p:nvPr>
            <p:ph sz="half" idx="1"/>
          </p:nvPr>
        </p:nvSpPr>
        <p:spPr/>
        <p:txBody>
          <a:bodyPr/>
          <a:lstStyle/>
          <a:p>
            <a:pPr marL="0" indent="0" algn="just">
              <a:buNone/>
            </a:pPr>
            <a:endParaRPr lang="tr-TR" b="1" dirty="0"/>
          </a:p>
          <a:p>
            <a:pPr algn="just"/>
            <a:r>
              <a:rPr lang="tr-TR" dirty="0" smtClean="0"/>
              <a:t>Müşteri Memnuniyeti</a:t>
            </a:r>
          </a:p>
          <a:p>
            <a:pPr algn="just"/>
            <a:r>
              <a:rPr lang="tr-TR" dirty="0"/>
              <a:t>Ürün Hizmet Kalitesinin Geliştirilmesi </a:t>
            </a:r>
            <a:endParaRPr lang="tr-TR" dirty="0" smtClean="0"/>
          </a:p>
          <a:p>
            <a:pPr algn="just"/>
            <a:r>
              <a:rPr lang="tr-TR" dirty="0"/>
              <a:t>Tanıtım ve Reklam Hizmetleri </a:t>
            </a:r>
            <a:r>
              <a:rPr lang="tr-TR" dirty="0" smtClean="0"/>
              <a:t> </a:t>
            </a:r>
            <a:endParaRPr lang="tr-T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00809"/>
            <a:ext cx="330193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61048"/>
            <a:ext cx="3048000" cy="259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895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smtClean="0"/>
              <a:t>İŞLETMEYİ GELİŞTİRMEK</a:t>
            </a:r>
            <a:br>
              <a:rPr lang="tr-TR" sz="2800" b="1" dirty="0" smtClean="0"/>
            </a:br>
            <a:r>
              <a:rPr lang="tr-TR" sz="2800" b="1" dirty="0"/>
              <a:t>Kapasite Kullanım Oranının Artırılması ve Geliştirilmesi</a:t>
            </a:r>
            <a:endParaRPr lang="tr-TR" sz="2800" dirty="0"/>
          </a:p>
        </p:txBody>
      </p:sp>
      <p:sp>
        <p:nvSpPr>
          <p:cNvPr id="5" name="İçerik Yer Tutucusu 4"/>
          <p:cNvSpPr>
            <a:spLocks noGrp="1"/>
          </p:cNvSpPr>
          <p:nvPr>
            <p:ph idx="1"/>
          </p:nvPr>
        </p:nvSpPr>
        <p:spPr/>
        <p:txBody>
          <a:bodyPr>
            <a:normAutofit/>
          </a:bodyPr>
          <a:lstStyle/>
          <a:p>
            <a:pPr marL="0" indent="0" algn="just">
              <a:buNone/>
            </a:pPr>
            <a:r>
              <a:rPr lang="tr-TR" sz="2800" dirty="0"/>
              <a:t>İşletmeler daha fazla ürün ihtiyacı olduğunda, kapasite artırma yoluna gider. Kapasite ile ilgili karar, işletmenin toplam yatırım tutarı ve gelecekteki işletme maliyetleri ile ilgilidir. İşletmelerde kapasite seçimi faktörleri; talep, finansal kaynaklar, fabrika yeri, teknik şartlar, çalışma süresi, işletmenin yönetimi, maliyetler, teknoloji gibi faktörler göz önünde bulundurularak mevcut ve gelecekteki değişim ihtiyacına cevap verecek şekilde yapılmalıdır.</a:t>
            </a:r>
          </a:p>
        </p:txBody>
      </p:sp>
    </p:spTree>
    <p:extLst>
      <p:ext uri="{BB962C8B-B14F-4D97-AF65-F5344CB8AC3E}">
        <p14:creationId xmlns:p14="http://schemas.microsoft.com/office/powerpoint/2010/main" val="21384099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buFont typeface="Wingdings" pitchFamily="2" charset="2"/>
              <a:buChar char="Ø"/>
            </a:pPr>
            <a:r>
              <a:rPr lang="tr-TR" sz="2800" b="1" dirty="0"/>
              <a:t>Fiziki Ortam ve Koşulların Kapasitelerinin Güçlendirilmesi </a:t>
            </a:r>
            <a:endParaRPr lang="tr-TR" sz="2800" b="1" dirty="0" smtClean="0"/>
          </a:p>
          <a:p>
            <a:r>
              <a:rPr lang="tr-TR" sz="2800" dirty="0" smtClean="0"/>
              <a:t>Aydınlatma </a:t>
            </a:r>
            <a:endParaRPr lang="tr-TR" sz="2800" dirty="0"/>
          </a:p>
          <a:p>
            <a:r>
              <a:rPr lang="tr-TR" sz="2800" dirty="0" smtClean="0"/>
              <a:t>Havalandırma </a:t>
            </a:r>
            <a:endParaRPr lang="tr-TR" sz="2800" dirty="0"/>
          </a:p>
          <a:p>
            <a:r>
              <a:rPr lang="tr-TR" sz="2800" dirty="0" smtClean="0"/>
              <a:t>Ses </a:t>
            </a:r>
            <a:r>
              <a:rPr lang="tr-TR" sz="2800" dirty="0"/>
              <a:t>ve gürültü </a:t>
            </a:r>
          </a:p>
          <a:p>
            <a:r>
              <a:rPr lang="tr-TR" sz="2800" dirty="0" smtClean="0"/>
              <a:t>Sıcaklık </a:t>
            </a:r>
            <a:endParaRPr lang="tr-TR" sz="2800" dirty="0"/>
          </a:p>
          <a:p>
            <a:r>
              <a:rPr lang="tr-TR" sz="2800" dirty="0" smtClean="0"/>
              <a:t>Nem </a:t>
            </a:r>
            <a:endParaRPr lang="tr-TR" sz="2800" dirty="0"/>
          </a:p>
          <a:p>
            <a:pPr marL="0" indent="0">
              <a:buNone/>
            </a:pPr>
            <a:endParaRPr lang="tr-TR" sz="2800" dirty="0"/>
          </a:p>
        </p:txBody>
      </p:sp>
      <p:sp>
        <p:nvSpPr>
          <p:cNvPr id="4" name="Başlık 1"/>
          <p:cNvSpPr>
            <a:spLocks noGrp="1"/>
          </p:cNvSpPr>
          <p:nvPr>
            <p:ph type="title"/>
          </p:nvPr>
        </p:nvSpPr>
        <p:spPr/>
        <p:txBody>
          <a:bodyPr>
            <a:noAutofit/>
          </a:bodyPr>
          <a:lstStyle/>
          <a:p>
            <a:r>
              <a:rPr lang="tr-TR" sz="2800" b="1" dirty="0" smtClean="0"/>
              <a:t>İŞLETMEYİ GELİŞTİRMEK</a:t>
            </a:r>
            <a:br>
              <a:rPr lang="tr-TR" sz="2800" b="1" dirty="0" smtClean="0"/>
            </a:br>
            <a:r>
              <a:rPr lang="tr-TR" sz="2800" b="1" dirty="0"/>
              <a:t>Kapasite Kullanım Oranının Artırılması ve Geliştirilmesi</a:t>
            </a:r>
            <a:endParaRPr lang="tr-TR" sz="2800" dirty="0"/>
          </a:p>
        </p:txBody>
      </p:sp>
    </p:spTree>
    <p:extLst>
      <p:ext uri="{BB962C8B-B14F-4D97-AF65-F5344CB8AC3E}">
        <p14:creationId xmlns:p14="http://schemas.microsoft.com/office/powerpoint/2010/main" val="28190773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smtClean="0"/>
              <a:t>İŞLETMEYİ GELİŞTİRMEK </a:t>
            </a:r>
            <a:br>
              <a:rPr lang="tr-TR" sz="2800" b="1" dirty="0" smtClean="0"/>
            </a:br>
            <a:r>
              <a:rPr lang="tr-TR" sz="2800" b="1" dirty="0" smtClean="0"/>
              <a:t>Makine</a:t>
            </a:r>
            <a:r>
              <a:rPr lang="tr-TR" sz="2800" b="1" dirty="0"/>
              <a:t>, Teçhizat, Ekipman ve Donanım Kapasitesinin Güçlendirilmesi </a:t>
            </a:r>
            <a:endParaRPr lang="tr-TR" sz="2800" dirty="0"/>
          </a:p>
        </p:txBody>
      </p:sp>
      <p:sp>
        <p:nvSpPr>
          <p:cNvPr id="3" name="İçerik Yer Tutucusu 2"/>
          <p:cNvSpPr>
            <a:spLocks noGrp="1"/>
          </p:cNvSpPr>
          <p:nvPr>
            <p:ph idx="1"/>
          </p:nvPr>
        </p:nvSpPr>
        <p:spPr/>
        <p:txBody>
          <a:bodyPr>
            <a:normAutofit/>
          </a:bodyPr>
          <a:lstStyle/>
          <a:p>
            <a:pPr marL="0" indent="0" algn="just">
              <a:buNone/>
            </a:pPr>
            <a:r>
              <a:rPr lang="tr-TR" sz="2800" dirty="0"/>
              <a:t>İşletmelerde kapasite planlaması yapılırken makine kapasitesi ve insan gücü kapasitesi ayrı ayrı hesaplanarak değerlendirilir. Sermaye yoğun sanayi işletmelerinde makine kapasitesi ön plana çıkmaktadır. İnsan gücü kapasitesi, makine kapasitesine göre düzenlenir. Emek yoğun sanayi işletmelerinde ise insan gücü kapasitesi makine kapasitesinden önce gelmekte olup; makineler, insan gücüne göre düzenlenmektedir.</a:t>
            </a:r>
          </a:p>
        </p:txBody>
      </p:sp>
    </p:spTree>
    <p:extLst>
      <p:ext uri="{BB962C8B-B14F-4D97-AF65-F5344CB8AC3E}">
        <p14:creationId xmlns:p14="http://schemas.microsoft.com/office/powerpoint/2010/main" val="3804032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dirty="0"/>
              <a:t>İşletmelerin kapasitelerinin artmasıyla kapasite artışına bağlı olarak iş gücü planlaması daha da güçleşecektir. Böyle bir durumda istenilen kapasite düzeyinde üretim yapabilmek için iş gücü planlamasının analitik ve sistematik metotlarla yapılması gerekir. İş gücü planlamasının analitik ve sistematik metotlarla yapılması gerekir. İş gücü planlamasının işletmenin kapasitesine uygun esnekliği sağlayabilmesi için, organizasyon yapısında bir takım değişiklikler yapılmalıdır. </a:t>
            </a:r>
          </a:p>
        </p:txBody>
      </p:sp>
      <p:sp>
        <p:nvSpPr>
          <p:cNvPr id="4" name="Başlık 1"/>
          <p:cNvSpPr>
            <a:spLocks noGrp="1"/>
          </p:cNvSpPr>
          <p:nvPr>
            <p:ph type="title"/>
          </p:nvPr>
        </p:nvSpPr>
        <p:spPr/>
        <p:txBody>
          <a:bodyPr>
            <a:noAutofit/>
          </a:bodyPr>
          <a:lstStyle/>
          <a:p>
            <a:r>
              <a:rPr lang="tr-TR" sz="2800" b="1" dirty="0" smtClean="0"/>
              <a:t>İŞLETMEYİ GELİŞTİRMEK </a:t>
            </a:r>
            <a:br>
              <a:rPr lang="tr-TR" sz="2800" b="1" dirty="0" smtClean="0"/>
            </a:br>
            <a:r>
              <a:rPr lang="tr-TR" sz="2800" b="1" dirty="0"/>
              <a:t>Personel Sayısının ve Kapasitesinin Artırılması </a:t>
            </a:r>
            <a:endParaRPr lang="tr-TR" sz="2800" dirty="0"/>
          </a:p>
        </p:txBody>
      </p:sp>
    </p:spTree>
    <p:extLst>
      <p:ext uri="{BB962C8B-B14F-4D97-AF65-F5344CB8AC3E}">
        <p14:creationId xmlns:p14="http://schemas.microsoft.com/office/powerpoint/2010/main" val="36882648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İŞLETMEYİ GELİŞTİRMEK</a:t>
            </a:r>
            <a:br>
              <a:rPr lang="tr-TR" sz="3200" b="1" dirty="0" smtClean="0"/>
            </a:br>
            <a:r>
              <a:rPr lang="tr-TR" sz="3200" b="1" dirty="0" smtClean="0"/>
              <a:t> ARGE-Hizmetlerinin </a:t>
            </a:r>
            <a:r>
              <a:rPr lang="tr-TR" sz="3200" b="1" dirty="0"/>
              <a:t>Güçlendirilmesi </a:t>
            </a:r>
            <a:endParaRPr lang="tr-TR" sz="3200" dirty="0"/>
          </a:p>
        </p:txBody>
      </p:sp>
      <p:sp>
        <p:nvSpPr>
          <p:cNvPr id="3" name="İçerik Yer Tutucusu 2"/>
          <p:cNvSpPr>
            <a:spLocks noGrp="1"/>
          </p:cNvSpPr>
          <p:nvPr>
            <p:ph idx="1"/>
          </p:nvPr>
        </p:nvSpPr>
        <p:spPr>
          <a:xfrm>
            <a:off x="457200" y="1268760"/>
            <a:ext cx="8229600" cy="4525963"/>
          </a:xfrm>
        </p:spPr>
        <p:txBody>
          <a:bodyPr>
            <a:noAutofit/>
          </a:bodyPr>
          <a:lstStyle/>
          <a:p>
            <a:pPr marL="0" indent="0" algn="just">
              <a:buNone/>
            </a:pPr>
            <a:r>
              <a:rPr lang="tr-TR" sz="2800" dirty="0"/>
              <a:t>Araştırma ve geliştirme kelimeleri ARGE şeklinde kısaltılarak işletmelerin yapmış oldukları çalışmaları ifade eder. Bu işletme fonksiyonu iç içe geçmiş iki faaliyetten oluşur. Araştırma faaliyetleri, bilimsel ve teorik düzeydeki araştırmaları içerir. Örneğin bir işletme, insanların nasıl bir telefona ihtiyacı olduğunu veya nasıl bir otomobile binmek istediğini araştırır. Bu araştırma sonuçları projelere dönüştürülür. Projeler hayata geçirilerek bir anlamda geliştirme sağlanmış olur. Yani öncelikle araştırılır, sonra projeler üretilerek geliştirmeler gerçekleştirilir.</a:t>
            </a:r>
          </a:p>
        </p:txBody>
      </p:sp>
    </p:spTree>
    <p:extLst>
      <p:ext uri="{BB962C8B-B14F-4D97-AF65-F5344CB8AC3E}">
        <p14:creationId xmlns:p14="http://schemas.microsoft.com/office/powerpoint/2010/main" val="3722407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9392"/>
            <a:ext cx="8229600" cy="1143000"/>
          </a:xfrm>
        </p:spPr>
        <p:txBody>
          <a:bodyPr>
            <a:noAutofit/>
          </a:bodyPr>
          <a:lstStyle/>
          <a:p>
            <a:r>
              <a:rPr lang="tr-TR" sz="3200" b="1" dirty="0" smtClean="0"/>
              <a:t>İŞ KURMA / İşletmenin </a:t>
            </a:r>
            <a:r>
              <a:rPr lang="tr-TR" sz="3200" b="1" dirty="0"/>
              <a:t>Yasal Kuruluş İşlemleri </a:t>
            </a:r>
          </a:p>
        </p:txBody>
      </p:sp>
      <p:sp>
        <p:nvSpPr>
          <p:cNvPr id="3" name="İçerik Yer Tutucusu 2"/>
          <p:cNvSpPr>
            <a:spLocks noGrp="1"/>
          </p:cNvSpPr>
          <p:nvPr>
            <p:ph idx="1"/>
          </p:nvPr>
        </p:nvSpPr>
        <p:spPr>
          <a:xfrm>
            <a:off x="457200" y="908720"/>
            <a:ext cx="8229600" cy="5256584"/>
          </a:xfrm>
        </p:spPr>
        <p:txBody>
          <a:bodyPr>
            <a:normAutofit fontScale="77500" lnSpcReduction="20000"/>
          </a:bodyPr>
          <a:lstStyle/>
          <a:p>
            <a:pPr>
              <a:buFont typeface="Wingdings" pitchFamily="2" charset="2"/>
              <a:buChar char="Ø"/>
            </a:pPr>
            <a:r>
              <a:rPr lang="tr-TR" b="1" dirty="0" smtClean="0"/>
              <a:t> </a:t>
            </a:r>
            <a:r>
              <a:rPr lang="tr-TR" b="1" dirty="0" smtClean="0">
                <a:solidFill>
                  <a:srgbClr val="FFC000"/>
                </a:solidFill>
              </a:rPr>
              <a:t>Yasal Sorumluluklar</a:t>
            </a:r>
          </a:p>
          <a:p>
            <a:pPr>
              <a:buFont typeface="Wingdings" pitchFamily="2" charset="2"/>
              <a:buChar char="q"/>
            </a:pPr>
            <a:r>
              <a:rPr lang="tr-TR" b="1" dirty="0" smtClean="0"/>
              <a:t> </a:t>
            </a:r>
            <a:r>
              <a:rPr lang="tr-TR" b="1" dirty="0" smtClean="0">
                <a:solidFill>
                  <a:srgbClr val="FFC000"/>
                </a:solidFill>
              </a:rPr>
              <a:t>Mükelleflerin </a:t>
            </a:r>
            <a:r>
              <a:rPr lang="tr-TR" b="1" dirty="0">
                <a:solidFill>
                  <a:srgbClr val="FFC000"/>
                </a:solidFill>
              </a:rPr>
              <a:t>Maliyeye Karşı </a:t>
            </a:r>
            <a:r>
              <a:rPr lang="tr-TR" b="1" dirty="0" smtClean="0">
                <a:solidFill>
                  <a:srgbClr val="FFC000"/>
                </a:solidFill>
              </a:rPr>
              <a:t>Sorumlulukları</a:t>
            </a:r>
          </a:p>
          <a:p>
            <a:r>
              <a:rPr lang="tr-TR" dirty="0" smtClean="0"/>
              <a:t> </a:t>
            </a:r>
            <a:r>
              <a:rPr lang="tr-TR" dirty="0"/>
              <a:t>Bildirimlerde Bulunma </a:t>
            </a:r>
          </a:p>
          <a:p>
            <a:r>
              <a:rPr lang="tr-TR" dirty="0" smtClean="0"/>
              <a:t> </a:t>
            </a:r>
            <a:r>
              <a:rPr lang="tr-TR" dirty="0"/>
              <a:t>Gerekli bildirge ve beyannameleri verme </a:t>
            </a:r>
          </a:p>
          <a:p>
            <a:r>
              <a:rPr lang="tr-TR" dirty="0" smtClean="0"/>
              <a:t> </a:t>
            </a:r>
            <a:r>
              <a:rPr lang="tr-TR" dirty="0"/>
              <a:t>Defter tutma </a:t>
            </a:r>
          </a:p>
          <a:p>
            <a:r>
              <a:rPr lang="tr-TR" dirty="0" smtClean="0"/>
              <a:t> </a:t>
            </a:r>
            <a:r>
              <a:rPr lang="tr-TR" dirty="0"/>
              <a:t>Ödeme kaydedici cihaz kullanma </a:t>
            </a:r>
          </a:p>
          <a:p>
            <a:r>
              <a:rPr lang="tr-TR" dirty="0" smtClean="0"/>
              <a:t> </a:t>
            </a:r>
            <a:r>
              <a:rPr lang="tr-TR" dirty="0"/>
              <a:t>Vergi levhası asma </a:t>
            </a:r>
          </a:p>
          <a:p>
            <a:r>
              <a:rPr lang="tr-TR" dirty="0" smtClean="0"/>
              <a:t> </a:t>
            </a:r>
            <a:r>
              <a:rPr lang="tr-TR" dirty="0"/>
              <a:t>Geçici vergi ödeme </a:t>
            </a:r>
          </a:p>
          <a:p>
            <a:r>
              <a:rPr lang="tr-TR" dirty="0" smtClean="0"/>
              <a:t> </a:t>
            </a:r>
            <a:r>
              <a:rPr lang="tr-TR" dirty="0"/>
              <a:t>Stopaj yapma </a:t>
            </a:r>
          </a:p>
          <a:p>
            <a:r>
              <a:rPr lang="tr-TR" dirty="0" smtClean="0"/>
              <a:t> </a:t>
            </a:r>
            <a:r>
              <a:rPr lang="tr-TR" dirty="0"/>
              <a:t>Devamlı bilgi verme </a:t>
            </a:r>
          </a:p>
          <a:p>
            <a:r>
              <a:rPr lang="tr-TR" dirty="0" smtClean="0"/>
              <a:t> </a:t>
            </a:r>
            <a:r>
              <a:rPr lang="tr-TR" dirty="0"/>
              <a:t>Beyanname tasdiki </a:t>
            </a:r>
          </a:p>
          <a:p>
            <a:r>
              <a:rPr lang="tr-TR" dirty="0" smtClean="0"/>
              <a:t> </a:t>
            </a:r>
            <a:r>
              <a:rPr lang="tr-TR" dirty="0"/>
              <a:t>Muhafaza, ibraz </a:t>
            </a:r>
          </a:p>
          <a:p>
            <a:pPr marL="0" indent="0">
              <a:buNone/>
            </a:pPr>
            <a:r>
              <a:rPr lang="tr-TR" b="1" dirty="0" smtClean="0"/>
              <a:t> </a:t>
            </a:r>
            <a:endParaRPr lang="tr-TR" dirty="0"/>
          </a:p>
          <a:p>
            <a:pPr>
              <a:buFont typeface="Wingdings" pitchFamily="2" charset="2"/>
              <a:buChar char="q"/>
            </a:pPr>
            <a:endParaRPr lang="tr-TR" dirty="0"/>
          </a:p>
        </p:txBody>
      </p:sp>
    </p:spTree>
    <p:extLst>
      <p:ext uri="{BB962C8B-B14F-4D97-AF65-F5344CB8AC3E}">
        <p14:creationId xmlns:p14="http://schemas.microsoft.com/office/powerpoint/2010/main" val="2688074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İŞLETMEYİ GELİŞTİRMEK </a:t>
            </a:r>
            <a:br>
              <a:rPr lang="tr-TR" sz="3200" b="1" dirty="0" smtClean="0"/>
            </a:br>
            <a:r>
              <a:rPr lang="tr-TR" sz="3200" b="1" dirty="0" smtClean="0"/>
              <a:t>Yeni </a:t>
            </a:r>
            <a:r>
              <a:rPr lang="tr-TR" sz="3200" b="1" dirty="0"/>
              <a:t>Yatırımların Yapılması</a:t>
            </a:r>
            <a:endParaRPr lang="tr-TR" sz="3200" dirty="0"/>
          </a:p>
        </p:txBody>
      </p:sp>
      <p:sp>
        <p:nvSpPr>
          <p:cNvPr id="3" name="İçerik Yer Tutucusu 2"/>
          <p:cNvSpPr>
            <a:spLocks noGrp="1"/>
          </p:cNvSpPr>
          <p:nvPr>
            <p:ph idx="1"/>
          </p:nvPr>
        </p:nvSpPr>
        <p:spPr/>
        <p:txBody>
          <a:bodyPr>
            <a:normAutofit fontScale="77500" lnSpcReduction="20000"/>
          </a:bodyPr>
          <a:lstStyle/>
          <a:p>
            <a:pPr marL="0" indent="0" algn="just">
              <a:buNone/>
            </a:pPr>
            <a:r>
              <a:rPr lang="tr-TR" dirty="0"/>
              <a:t>Yatırım, genel olarak sermayenin mal ve hizmet üretimine yarayan tesislerin kurulmasına tahsisini veya mevcut yapının sürekli yenilenmesini içermektedir. Yatırımlar şu amaçlarla yapılabilir; </a:t>
            </a:r>
          </a:p>
          <a:p>
            <a:pPr algn="just"/>
            <a:r>
              <a:rPr lang="tr-TR" dirty="0" smtClean="0"/>
              <a:t> </a:t>
            </a:r>
            <a:r>
              <a:rPr lang="tr-TR" dirty="0"/>
              <a:t>Bir tesisin kurulması </a:t>
            </a:r>
          </a:p>
          <a:p>
            <a:pPr algn="just"/>
            <a:r>
              <a:rPr lang="tr-TR" dirty="0" smtClean="0"/>
              <a:t> </a:t>
            </a:r>
            <a:r>
              <a:rPr lang="tr-TR" dirty="0"/>
              <a:t>Yeni üretim tekniklerinden yararlanma </a:t>
            </a:r>
          </a:p>
          <a:p>
            <a:pPr algn="just"/>
            <a:r>
              <a:rPr lang="tr-TR" dirty="0" smtClean="0"/>
              <a:t> </a:t>
            </a:r>
            <a:r>
              <a:rPr lang="tr-TR" dirty="0"/>
              <a:t>Üretimde dar boğazı gidermek </a:t>
            </a:r>
          </a:p>
          <a:p>
            <a:pPr algn="just"/>
            <a:r>
              <a:rPr lang="tr-TR" dirty="0" smtClean="0"/>
              <a:t> </a:t>
            </a:r>
            <a:r>
              <a:rPr lang="tr-TR" dirty="0"/>
              <a:t>Üretimi artırmak </a:t>
            </a:r>
          </a:p>
          <a:p>
            <a:pPr algn="just"/>
            <a:r>
              <a:rPr lang="tr-TR" dirty="0" smtClean="0"/>
              <a:t> </a:t>
            </a:r>
            <a:r>
              <a:rPr lang="tr-TR" dirty="0"/>
              <a:t>Kalite yükseltilmesini gerçekleştirmek </a:t>
            </a:r>
          </a:p>
          <a:p>
            <a:pPr algn="just"/>
            <a:r>
              <a:rPr lang="tr-TR" dirty="0" smtClean="0"/>
              <a:t> </a:t>
            </a:r>
            <a:r>
              <a:rPr lang="tr-TR" dirty="0"/>
              <a:t>Kurulu olan tesislerin tahsis edilen organize sanayi bölgelerine naklinin yapılarak tekrar kurulması amacıyla da gerçekleştirilebilir </a:t>
            </a:r>
          </a:p>
          <a:p>
            <a:pPr algn="just"/>
            <a:endParaRPr lang="tr-TR" dirty="0"/>
          </a:p>
        </p:txBody>
      </p:sp>
    </p:spTree>
    <p:extLst>
      <p:ext uri="{BB962C8B-B14F-4D97-AF65-F5344CB8AC3E}">
        <p14:creationId xmlns:p14="http://schemas.microsoft.com/office/powerpoint/2010/main" val="3906975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İŞ KURMA / İşletmenin Yasal Kuruluş İşlemleri </a:t>
            </a:r>
            <a:endParaRPr lang="tr-TR" sz="3200" b="1" dirty="0"/>
          </a:p>
        </p:txBody>
      </p:sp>
      <p:sp>
        <p:nvSpPr>
          <p:cNvPr id="3" name="İçerik Yer Tutucusu 2"/>
          <p:cNvSpPr>
            <a:spLocks noGrp="1"/>
          </p:cNvSpPr>
          <p:nvPr>
            <p:ph idx="1"/>
          </p:nvPr>
        </p:nvSpPr>
        <p:spPr/>
        <p:txBody>
          <a:bodyPr>
            <a:normAutofit/>
          </a:bodyPr>
          <a:lstStyle/>
          <a:p>
            <a:pPr>
              <a:buFont typeface="Wingdings" pitchFamily="2" charset="2"/>
              <a:buChar char="Ø"/>
            </a:pPr>
            <a:r>
              <a:rPr lang="tr-TR" sz="2800" dirty="0" smtClean="0"/>
              <a:t> </a:t>
            </a:r>
            <a:r>
              <a:rPr lang="tr-TR" sz="2800" b="1" dirty="0"/>
              <a:t>Gerekli Bildirge ve Beyannameleri Verme </a:t>
            </a:r>
            <a:endParaRPr lang="tr-TR" sz="2800" dirty="0"/>
          </a:p>
          <a:p>
            <a:endParaRPr lang="tr-TR" sz="2800" dirty="0"/>
          </a:p>
          <a:p>
            <a:r>
              <a:rPr lang="tr-TR" sz="2800" dirty="0"/>
              <a:t>İşe başlama </a:t>
            </a:r>
          </a:p>
          <a:p>
            <a:r>
              <a:rPr lang="tr-TR" sz="2800" dirty="0" smtClean="0"/>
              <a:t> </a:t>
            </a:r>
            <a:r>
              <a:rPr lang="tr-TR" sz="2800" dirty="0"/>
              <a:t>Adres ve iş yeri sayısındaki değişiklikler </a:t>
            </a:r>
          </a:p>
          <a:p>
            <a:r>
              <a:rPr lang="tr-TR" sz="2800" dirty="0" smtClean="0"/>
              <a:t> </a:t>
            </a:r>
            <a:r>
              <a:rPr lang="tr-TR" sz="2800" dirty="0"/>
              <a:t>İşi bırakma </a:t>
            </a:r>
          </a:p>
          <a:p>
            <a:endParaRPr lang="tr-TR" sz="2800" dirty="0"/>
          </a:p>
        </p:txBody>
      </p:sp>
    </p:spTree>
    <p:extLst>
      <p:ext uri="{BB962C8B-B14F-4D97-AF65-F5344CB8AC3E}">
        <p14:creationId xmlns:p14="http://schemas.microsoft.com/office/powerpoint/2010/main" val="3049231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buFont typeface="Wingdings" pitchFamily="2" charset="2"/>
              <a:buChar char="Ø"/>
            </a:pPr>
            <a:r>
              <a:rPr lang="tr-TR" sz="2800" b="1" dirty="0" smtClean="0"/>
              <a:t> İşe </a:t>
            </a:r>
            <a:r>
              <a:rPr lang="tr-TR" sz="2800" b="1" dirty="0"/>
              <a:t>başlamayı bildirme </a:t>
            </a:r>
            <a:endParaRPr lang="tr-TR" sz="2800" b="1" dirty="0" smtClean="0"/>
          </a:p>
          <a:p>
            <a:r>
              <a:rPr lang="tr-TR" sz="2800" dirty="0" smtClean="0"/>
              <a:t>Gerçek </a:t>
            </a:r>
            <a:r>
              <a:rPr lang="tr-TR" sz="2800" dirty="0"/>
              <a:t>Usulde Mükellefiyette İstenen Belgeler </a:t>
            </a:r>
          </a:p>
          <a:p>
            <a:r>
              <a:rPr lang="tr-TR" sz="2800" dirty="0" smtClean="0"/>
              <a:t>Anonim </a:t>
            </a:r>
            <a:r>
              <a:rPr lang="tr-TR" sz="2800" dirty="0"/>
              <a:t>ve Limitet Şirketlerinden İstenen Belgeler </a:t>
            </a:r>
            <a:endParaRPr lang="tr-TR" sz="2800" dirty="0" smtClean="0"/>
          </a:p>
          <a:p>
            <a:r>
              <a:rPr lang="tr-TR" sz="2800" dirty="0" smtClean="0"/>
              <a:t>Kolektif </a:t>
            </a:r>
            <a:r>
              <a:rPr lang="tr-TR" sz="2800" dirty="0"/>
              <a:t>Şirketlerden İstenen Belgeler</a:t>
            </a:r>
            <a:r>
              <a:rPr lang="tr-TR" sz="2800" b="1" dirty="0"/>
              <a:t> </a:t>
            </a:r>
            <a:endParaRPr lang="tr-TR" sz="2800" b="1" dirty="0" smtClean="0"/>
          </a:p>
          <a:p>
            <a:r>
              <a:rPr lang="tr-TR" sz="2800" dirty="0" smtClean="0"/>
              <a:t>Basit </a:t>
            </a:r>
            <a:r>
              <a:rPr lang="tr-TR" sz="2800" dirty="0"/>
              <a:t>Usulde Mükellefiyette İstenen Belgeler </a:t>
            </a:r>
          </a:p>
          <a:p>
            <a:pPr marL="0" indent="0">
              <a:buNone/>
            </a:pPr>
            <a:endParaRPr lang="tr-TR" sz="2800" dirty="0"/>
          </a:p>
          <a:p>
            <a:endParaRPr lang="tr-TR" sz="2800" dirty="0"/>
          </a:p>
          <a:p>
            <a:pPr marL="0" indent="0">
              <a:buNone/>
            </a:pPr>
            <a:endParaRPr lang="tr-TR" sz="2800" dirty="0"/>
          </a:p>
          <a:p>
            <a:endParaRPr lang="tr-TR" sz="2800" dirty="0"/>
          </a:p>
        </p:txBody>
      </p:sp>
      <p:sp>
        <p:nvSpPr>
          <p:cNvPr id="4" name="Başlık 1"/>
          <p:cNvSpPr>
            <a:spLocks noGrp="1"/>
          </p:cNvSpPr>
          <p:nvPr>
            <p:ph type="title"/>
          </p:nvPr>
        </p:nvSpPr>
        <p:spPr/>
        <p:txBody>
          <a:bodyPr>
            <a:noAutofit/>
          </a:bodyPr>
          <a:lstStyle/>
          <a:p>
            <a:r>
              <a:rPr lang="tr-TR" sz="3200" b="1" dirty="0" smtClean="0"/>
              <a:t>İŞ KURMA / İşletmenin Yasal Kuruluş İşlemleri </a:t>
            </a:r>
            <a:endParaRPr lang="tr-TR" sz="3200" b="1" dirty="0"/>
          </a:p>
        </p:txBody>
      </p:sp>
    </p:spTree>
    <p:extLst>
      <p:ext uri="{BB962C8B-B14F-4D97-AF65-F5344CB8AC3E}">
        <p14:creationId xmlns:p14="http://schemas.microsoft.com/office/powerpoint/2010/main" val="960252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İŞ KURMA / İşletmenin Yasal Kuruluş İşlemleri </a:t>
            </a:r>
            <a:endParaRPr lang="tr-TR" sz="3200" b="1" dirty="0"/>
          </a:p>
        </p:txBody>
      </p:sp>
      <p:sp>
        <p:nvSpPr>
          <p:cNvPr id="3" name="İçerik Yer Tutucusu 2"/>
          <p:cNvSpPr>
            <a:spLocks noGrp="1"/>
          </p:cNvSpPr>
          <p:nvPr>
            <p:ph idx="1"/>
          </p:nvPr>
        </p:nvSpPr>
        <p:spPr/>
        <p:txBody>
          <a:bodyPr>
            <a:normAutofit/>
          </a:bodyPr>
          <a:lstStyle/>
          <a:p>
            <a:endParaRPr lang="tr-TR" sz="2800" dirty="0"/>
          </a:p>
          <a:p>
            <a:pPr>
              <a:buFont typeface="Wingdings" pitchFamily="2" charset="2"/>
              <a:buChar char="Ø"/>
            </a:pPr>
            <a:r>
              <a:rPr lang="tr-TR" sz="2800" b="1" dirty="0" err="1"/>
              <a:t>SGK’ya</a:t>
            </a:r>
            <a:r>
              <a:rPr lang="tr-TR" sz="2800" b="1" dirty="0"/>
              <a:t> Karşı Sorumluluklar </a:t>
            </a:r>
            <a:endParaRPr lang="tr-TR" sz="2800" dirty="0"/>
          </a:p>
          <a:p>
            <a:r>
              <a:rPr lang="tr-TR" sz="2800" dirty="0" smtClean="0"/>
              <a:t> </a:t>
            </a:r>
            <a:r>
              <a:rPr lang="tr-TR" sz="2800" dirty="0"/>
              <a:t>İş yeri bildirgesi </a:t>
            </a:r>
          </a:p>
          <a:p>
            <a:r>
              <a:rPr lang="tr-TR" sz="2800" dirty="0" smtClean="0"/>
              <a:t> </a:t>
            </a:r>
            <a:r>
              <a:rPr lang="tr-TR" sz="2800" dirty="0"/>
              <a:t>Sigortalı işe giriş bildirgesi </a:t>
            </a:r>
          </a:p>
          <a:p>
            <a:r>
              <a:rPr lang="tr-TR" sz="2800" dirty="0" smtClean="0"/>
              <a:t> </a:t>
            </a:r>
            <a:r>
              <a:rPr lang="tr-TR" sz="2800" dirty="0"/>
              <a:t>Aylık prim ve hizmet belgesi verme </a:t>
            </a:r>
          </a:p>
          <a:p>
            <a:endParaRPr lang="tr-TR" sz="2800" dirty="0"/>
          </a:p>
        </p:txBody>
      </p:sp>
    </p:spTree>
    <p:extLst>
      <p:ext uri="{BB962C8B-B14F-4D97-AF65-F5344CB8AC3E}">
        <p14:creationId xmlns:p14="http://schemas.microsoft.com/office/powerpoint/2010/main" val="56341059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2270</Words>
  <Application>Microsoft Office PowerPoint</Application>
  <PresentationFormat>Ekran Gösterisi (4:3)</PresentationFormat>
  <Paragraphs>303</Paragraphs>
  <Slides>60</Slides>
  <Notes>2</Notes>
  <HiddenSlides>0</HiddenSlides>
  <MMClips>0</MMClips>
  <ScaleCrop>false</ScaleCrop>
  <HeadingPairs>
    <vt:vector size="4" baseType="variant">
      <vt:variant>
        <vt:lpstr>Tema</vt:lpstr>
      </vt:variant>
      <vt:variant>
        <vt:i4>2</vt:i4>
      </vt:variant>
      <vt:variant>
        <vt:lpstr>Slayt Başlıkları</vt:lpstr>
      </vt:variant>
      <vt:variant>
        <vt:i4>60</vt:i4>
      </vt:variant>
    </vt:vector>
  </HeadingPairs>
  <TitlesOfParts>
    <vt:vector size="62" baseType="lpstr">
      <vt:lpstr>Ofis Teması</vt:lpstr>
      <vt:lpstr>Üst Düzey</vt:lpstr>
      <vt:lpstr>      Bu proje Avrupa Birliği ve Türkiye Cumhuriyeti tarafından finanse edilmektedir. </vt:lpstr>
      <vt:lpstr>  İŞ KURMA VE GELİŞTİRME </vt:lpstr>
      <vt:lpstr> 1. İŞ KURMA  </vt:lpstr>
      <vt:lpstr> İŞ KURMA / İşletme Çeşitleri </vt:lpstr>
      <vt:lpstr> İŞ KURMA / İşletme Çeşitleri </vt:lpstr>
      <vt:lpstr>İŞ KURMA / İşletmenin Yasal Kuruluş İşlemleri </vt:lpstr>
      <vt:lpstr>İŞ KURMA / İşletmenin Yasal Kuruluş İşlemleri </vt:lpstr>
      <vt:lpstr>İŞ KURMA / İşletmenin Yasal Kuruluş İşlemleri </vt:lpstr>
      <vt:lpstr>İŞ KURMA / İşletmenin Yasal Kuruluş İşlemleri </vt:lpstr>
      <vt:lpstr>İŞ KURMA / İşletmenin Yasal Kuruluş İşlemleri </vt:lpstr>
      <vt:lpstr>İŞ KURMA / İşletmenin Yasal Kuruluş İşlemleri </vt:lpstr>
      <vt:lpstr>İŞ KURMA /  Kullanılan Belgeler </vt:lpstr>
      <vt:lpstr>İŞ KURMA /  Kullanılan Belgeler </vt:lpstr>
      <vt:lpstr>  </vt:lpstr>
      <vt:lpstr>İŞ KURMA /  Kullanılan Belgeler </vt:lpstr>
      <vt:lpstr>İŞ KURMA /  Kullanılan Belgeler </vt:lpstr>
      <vt:lpstr>İŞ KURMA /  Kullanılan Belgeler </vt:lpstr>
      <vt:lpstr>İŞ KURMA /  Kullanılan Belgeler </vt:lpstr>
      <vt:lpstr>İŞ KURMA /  Kullanılan Belgeler </vt:lpstr>
      <vt:lpstr>İŞ KURMA /  Kullanılan Belgeler </vt:lpstr>
      <vt:lpstr>İŞ KURMA /  Kullanılan Belgeler </vt:lpstr>
      <vt:lpstr>İŞ KURMA /  Kullanılan Belgeler </vt:lpstr>
      <vt:lpstr>İŞ KURMA /  Kullanılan Belgeler </vt:lpstr>
      <vt:lpstr>İŞ KURMA / İş Yeri Donanım İşlemleri </vt:lpstr>
      <vt:lpstr>İŞ KURMA / İş Yeri Donanım İşlemleri </vt:lpstr>
      <vt:lpstr>İŞ KURMA / Personel İşlemleri </vt:lpstr>
      <vt:lpstr>İŞ KURMA / Personel İşlemleri </vt:lpstr>
      <vt:lpstr>İŞ KURMA / İşletmenin Faaliyetini Başlatma </vt:lpstr>
      <vt:lpstr>İŞ KURMA / İşletmenin Faaliyetini Başlatma </vt:lpstr>
      <vt:lpstr>İŞ KURMA / İşletmenin Faaliyetini Başlatma </vt:lpstr>
      <vt:lpstr>2. Yönetim ve Organizasyon </vt:lpstr>
      <vt:lpstr>YÖNETİM VE ORGANİZASYON </vt:lpstr>
      <vt:lpstr>YÖNETİM VE ORGANİZASYON </vt:lpstr>
      <vt:lpstr>YÖNETİM VE ORGANİZASYON </vt:lpstr>
      <vt:lpstr>YÖNETİM VE ORGANİZASYON </vt:lpstr>
      <vt:lpstr>YÖNETİM VE ORGANİZASYON </vt:lpstr>
      <vt:lpstr>YÖNETİM VE ORGANİZASYON </vt:lpstr>
      <vt:lpstr>YÖNETİM VE ORGANİZASYON </vt:lpstr>
      <vt:lpstr>YÖNETİM VE ORGANİZASYON / Kalite Yönetim Sistemi  </vt:lpstr>
      <vt:lpstr>YÖNETİM VE ORGANİZASYON / Kalite Yönetim Sistemi  </vt:lpstr>
      <vt:lpstr>YÖNETİM VE ORGANİZASYON / Kalite Yönetim Sistemi  </vt:lpstr>
      <vt:lpstr>YÖNETİM VE ORGANİZASYON / Toplam Kalite Yönetimi </vt:lpstr>
      <vt:lpstr>YÖNETİM VE ORGANİZASYON / Toplam Kalite Yönetimi </vt:lpstr>
      <vt:lpstr>YÖNETİM VE ORGANİZASYON / Demokratik Organizasyon </vt:lpstr>
      <vt:lpstr>YÖNETİM VE ORGANİZASYON / İşletme Denetleme</vt:lpstr>
      <vt:lpstr>YÖNETİM VE ORGANİZASYON / İşletme Denetleme</vt:lpstr>
      <vt:lpstr>YÖNETİM VE ORGANİZASYON / İşletme Denetleme</vt:lpstr>
      <vt:lpstr>YÖNETİM VE ORGANİZASYON / İşletme Denetleme</vt:lpstr>
      <vt:lpstr>3. İŞLETMEYİ GELİŞTİRMEK </vt:lpstr>
      <vt:lpstr>İŞLETMEYİ GELİŞTİRMEK </vt:lpstr>
      <vt:lpstr>İŞLETMEYİ GELİŞTİRMEK </vt:lpstr>
      <vt:lpstr>İŞLETMEYİ GELİŞTİRMEK </vt:lpstr>
      <vt:lpstr>İŞLETMEYİ GELİŞTİRMEK </vt:lpstr>
      <vt:lpstr>İŞLETMEYİ GELİŞTİRMEK  İşletmenin Ayakta Kalabilmesi için Alınması Gereken Tedbirler </vt:lpstr>
      <vt:lpstr>İŞLETMEYİ GELİŞTİRMEK Kapasite Kullanım Oranının Artırılması ve Geliştirilmesi</vt:lpstr>
      <vt:lpstr>İŞLETMEYİ GELİŞTİRMEK Kapasite Kullanım Oranının Artırılması ve Geliştirilmesi</vt:lpstr>
      <vt:lpstr>İŞLETMEYİ GELİŞTİRMEK  Makine, Teçhizat, Ekipman ve Donanım Kapasitesinin Güçlendirilmesi </vt:lpstr>
      <vt:lpstr>İŞLETMEYİ GELİŞTİRMEK  Personel Sayısının ve Kapasitesinin Artırılması </vt:lpstr>
      <vt:lpstr>İŞLETMEYİ GELİŞTİRMEK  ARGE-Hizmetlerinin Güçlendirilmesi </vt:lpstr>
      <vt:lpstr>İŞLETMEYİ GELİŞTİRMEK  Yeni Yatırımların Yapılması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MESLEKİ GELİŞİM </dc:title>
  <dc:creator>Caner</dc:creator>
  <cp:lastModifiedBy>Bilal Keskin</cp:lastModifiedBy>
  <cp:revision>43</cp:revision>
  <dcterms:created xsi:type="dcterms:W3CDTF">2016-03-17T13:42:07Z</dcterms:created>
  <dcterms:modified xsi:type="dcterms:W3CDTF">2016-04-15T14:04:47Z</dcterms:modified>
</cp:coreProperties>
</file>